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4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5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6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1.xml" ContentType="application/vnd.openxmlformats-officedocument.drawingml.chartshapes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7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8"/>
  </p:notesMasterIdLst>
  <p:handoutMasterIdLst>
    <p:handoutMasterId r:id="rId19"/>
  </p:handoutMasterIdLst>
  <p:sldIdLst>
    <p:sldId id="446" r:id="rId2"/>
    <p:sldId id="481" r:id="rId3"/>
    <p:sldId id="458" r:id="rId4"/>
    <p:sldId id="380" r:id="rId5"/>
    <p:sldId id="617" r:id="rId6"/>
    <p:sldId id="409" r:id="rId7"/>
    <p:sldId id="565" r:id="rId8"/>
    <p:sldId id="492" r:id="rId9"/>
    <p:sldId id="407" r:id="rId10"/>
    <p:sldId id="352" r:id="rId11"/>
    <p:sldId id="610" r:id="rId12"/>
    <p:sldId id="423" r:id="rId13"/>
    <p:sldId id="360" r:id="rId14"/>
    <p:sldId id="616" r:id="rId15"/>
    <p:sldId id="464" r:id="rId16"/>
    <p:sldId id="322" r:id="rId17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a Nezgovorova" initials="MN" lastIdx="1" clrIdx="0"/>
  <p:cmAuthor id="2" name="M N" initials="MN" lastIdx="1" clrIdx="1">
    <p:extLst>
      <p:ext uri="{19B8F6BF-5375-455C-9EA6-DF929625EA0E}">
        <p15:presenceInfo xmlns:p15="http://schemas.microsoft.com/office/powerpoint/2012/main" userId="b89e4d82b92b597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7188"/>
    <a:srgbClr val="395465"/>
    <a:srgbClr val="7F7F7F"/>
    <a:srgbClr val="385723"/>
    <a:srgbClr val="C00000"/>
    <a:srgbClr val="ED7D31"/>
    <a:srgbClr val="000000"/>
    <a:srgbClr val="FFFFFF"/>
    <a:srgbClr val="41719C"/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3" autoAdjust="0"/>
    <p:restoredTop sz="89439"/>
  </p:normalViewPr>
  <p:slideViewPr>
    <p:cSldViewPr snapToGrid="0">
      <p:cViewPr varScale="1">
        <p:scale>
          <a:sx n="82" d="100"/>
          <a:sy n="82" d="100"/>
        </p:scale>
        <p:origin x="461" y="48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97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791477442688928"/>
          <c:y val="9.2131911001605254E-2"/>
          <c:w val="0.71343842456260509"/>
          <c:h val="0.80256643977385378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Mentions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B60-4089-A567-8CE6A8FB79C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B60-4089-A567-8CE6A8FB79C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B60-4089-A567-8CE6A8FB79CD}"/>
              </c:ext>
            </c:extLst>
          </c:dPt>
          <c:dLbls>
            <c:dLbl>
              <c:idx val="0"/>
              <c:layout>
                <c:manualLayout>
                  <c:x val="5.8535946832767305E-2"/>
                  <c:y val="2.633947644587134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7390421398898512"/>
                      <c:h val="0.2027810442876519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B60-4089-A567-8CE6A8FB79CD}"/>
                </c:ext>
              </c:extLst>
            </c:dLbl>
            <c:dLbl>
              <c:idx val="1"/>
              <c:layout>
                <c:manualLayout>
                  <c:x val="-2.92680886446255E-2"/>
                  <c:y val="2.633947644587134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329290512060479"/>
                      <c:h val="0.2027810442876519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EB60-4089-A567-8CE6A8FB79CD}"/>
                </c:ext>
              </c:extLst>
            </c:dLbl>
            <c:dLbl>
              <c:idx val="2"/>
              <c:layout>
                <c:manualLayout>
                  <c:x val="2.0487581391468595E-2"/>
                  <c:y val="3.6216909736480798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2736228266225176"/>
                      <c:h val="0.2670822911611353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EB60-4089-A567-8CE6A8FB79C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User content</c:v>
                </c:pt>
                <c:pt idx="1">
                  <c:v>Brand content</c:v>
                </c:pt>
                <c:pt idx="2">
                  <c:v>Community content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0.60713963760930312</c:v>
                </c:pt>
                <c:pt idx="1">
                  <c:v>0.22635896511313441</c:v>
                </c:pt>
                <c:pt idx="2">
                  <c:v>0.17236094834580365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B60-4089-A567-8CE6A8FB79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49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372992269396079E-2"/>
          <c:y val="1.1387689286093952E-2"/>
          <c:w val="0.72959140178342374"/>
          <c:h val="0.9886123107139058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707-475F-B17A-23A4844BA61C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707-475F-B17A-23A4844BA61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707-475F-B17A-23A4844BA61C}"/>
              </c:ext>
            </c:extLst>
          </c:dPt>
          <c:dPt>
            <c:idx val="3"/>
            <c:bubble3D val="0"/>
            <c:spPr>
              <a:solidFill>
                <a:schemeClr val="bg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707-475F-B17A-23A4844BA61C}"/>
              </c:ext>
            </c:extLst>
          </c:dPt>
          <c:dLbls>
            <c:dLbl>
              <c:idx val="0"/>
              <c:layout>
                <c:manualLayout>
                  <c:x val="-5.0877622628603281E-3"/>
                  <c:y val="6.798518876705582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707-475F-B17A-23A4844BA61C}"/>
                </c:ext>
              </c:extLst>
            </c:dLbl>
            <c:dLbl>
              <c:idx val="1"/>
              <c:layout>
                <c:manualLayout>
                  <c:x val="3.6268252392235682E-3"/>
                  <c:y val="-1.2960739643930474E-2"/>
                </c:manualLayout>
              </c:layout>
              <c:tx>
                <c:rich>
                  <a:bodyPr/>
                  <a:lstStyle/>
                  <a:p>
                    <a:fld id="{6357D4B6-1687-4F54-8533-DD47EC6E281D}" type="VALUE">
                      <a:rPr lang="en-US">
                        <a:solidFill>
                          <a:schemeClr val="bg1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707-475F-B17A-23A4844BA61C}"/>
                </c:ext>
              </c:extLst>
            </c:dLbl>
            <c:dLbl>
              <c:idx val="3"/>
              <c:layout>
                <c:manualLayout>
                  <c:x val="2.1042464521413822E-2"/>
                  <c:y val="-6.461537644036126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707-475F-B17A-23A4844BA61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Positive</c:v>
                </c:pt>
                <c:pt idx="1">
                  <c:v>Negative</c:v>
                </c:pt>
                <c:pt idx="2">
                  <c:v>Mixed</c:v>
                </c:pt>
                <c:pt idx="3">
                  <c:v>Neutral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0.22</c:v>
                </c:pt>
                <c:pt idx="1">
                  <c:v>0.05</c:v>
                </c:pt>
                <c:pt idx="2">
                  <c:v>7.0000000000000007E-2</c:v>
                </c:pt>
                <c:pt idx="3">
                  <c:v>0.66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707-475F-B17A-23A4844BA6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17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663613061573739E-2"/>
          <c:y val="2.427895964962937E-2"/>
          <c:w val="0.83542769861255495"/>
          <c:h val="0.84352418347016367"/>
        </c:manualLayout>
      </c:layout>
      <c:doughnut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explosion val="9"/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09B-4B03-9F50-EEDB2AFE00D2}"/>
              </c:ext>
            </c:extLst>
          </c:dPt>
          <c:dPt>
            <c:idx val="1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09B-4B03-9F50-EEDB2AFE00D2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09B-4B03-9F50-EEDB2AFE00D2}"/>
                </c:ext>
              </c:extLst>
            </c:dLbl>
            <c:dLbl>
              <c:idx val="1"/>
              <c:layout>
                <c:manualLayout>
                  <c:x val="-5.1370932331560717E-2"/>
                  <c:y val="-8.267229599921789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1" u="none" strike="noStrike" kern="1200" baseline="0">
                      <a:solidFill>
                        <a:schemeClr val="bg1">
                          <a:lumMod val="6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9216567380564662"/>
                      <c:h val="0.1394521972121750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609B-4B03-9F50-EEDB2AFE00D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1" u="none" strike="noStrike" kern="1200" baseline="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Sheet1!$B$1:$C$1</c:f>
              <c:strCache>
                <c:ptCount val="2"/>
                <c:pt idx="0">
                  <c:v>Persons</c:v>
                </c:pt>
                <c:pt idx="1">
                  <c:v>Communitites</c:v>
                </c:pt>
              </c:strCache>
            </c:strRef>
          </c:cat>
          <c:val>
            <c:numRef>
              <c:f>Sheet1!$B$2:$C$2</c:f>
              <c:numCache>
                <c:formatCode>0%</c:formatCode>
                <c:ptCount val="2"/>
                <c:pt idx="0">
                  <c:v>0.75</c:v>
                </c:pt>
                <c:pt idx="1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09B-4B03-9F50-EEDB2AFE00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15-19 years</c:v>
                </c:pt>
                <c:pt idx="1">
                  <c:v>20-24 years</c:v>
                </c:pt>
                <c:pt idx="2">
                  <c:v>25-29 years</c:v>
                </c:pt>
                <c:pt idx="3">
                  <c:v>30-34 years</c:v>
                </c:pt>
                <c:pt idx="4">
                  <c:v>35-39 yers</c:v>
                </c:pt>
                <c:pt idx="5">
                  <c:v>40-44 years</c:v>
                </c:pt>
                <c:pt idx="6">
                  <c:v>45-49 years</c:v>
                </c:pt>
                <c:pt idx="7">
                  <c:v>50 and older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0.06</c:v>
                </c:pt>
                <c:pt idx="1">
                  <c:v>0.24</c:v>
                </c:pt>
                <c:pt idx="2">
                  <c:v>0.3</c:v>
                </c:pt>
                <c:pt idx="3">
                  <c:v>0.18</c:v>
                </c:pt>
                <c:pt idx="4">
                  <c:v>0.09</c:v>
                </c:pt>
                <c:pt idx="5">
                  <c:v>7.0000000000000007E-2</c:v>
                </c:pt>
                <c:pt idx="6">
                  <c:v>0.03</c:v>
                </c:pt>
                <c:pt idx="7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67-4249-AC86-507423F9F3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03010288"/>
        <c:axId val="303006760"/>
      </c:barChart>
      <c:catAx>
        <c:axId val="30301028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4C7188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3006760"/>
        <c:crosses val="autoZero"/>
        <c:auto val="1"/>
        <c:lblAlgn val="ctr"/>
        <c:lblOffset val="100"/>
        <c:noMultiLvlLbl val="0"/>
      </c:catAx>
      <c:valAx>
        <c:axId val="303006760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303010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5.1917106679768205E-2"/>
          <c:y val="0.11803186473828148"/>
          <c:w val="0.93244834555819922"/>
          <c:h val="0.55857231573755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All Mentions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C90-4CC6-8152-1004AC8CA1A9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C90-4CC6-8152-1004AC8CA1A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11"/>
                <c:pt idx="0">
                  <c:v>Product attirbutes</c:v>
                </c:pt>
                <c:pt idx="1">
                  <c:v>Vacancy</c:v>
                </c:pt>
                <c:pt idx="2">
                  <c:v>Promo</c:v>
                </c:pt>
                <c:pt idx="3">
                  <c:v>Frequency</c:v>
                </c:pt>
                <c:pt idx="4">
                  <c:v>Communication with brand</c:v>
                </c:pt>
                <c:pt idx="5">
                  <c:v>Purchase</c:v>
                </c:pt>
                <c:pt idx="6">
                  <c:v>Purpose</c:v>
                </c:pt>
                <c:pt idx="7">
                  <c:v>Comparison</c:v>
                </c:pt>
                <c:pt idx="8">
                  <c:v>Place of usage</c:v>
                </c:pt>
                <c:pt idx="9">
                  <c:v>Production</c:v>
                </c:pt>
                <c:pt idx="10">
                  <c:v>Product image</c:v>
                </c:pt>
              </c:strCache>
            </c:strRef>
          </c:cat>
          <c:val>
            <c:numRef>
              <c:f>Лист1!$B$2:$B$12</c:f>
              <c:numCache>
                <c:formatCode>0%</c:formatCode>
                <c:ptCount val="11"/>
                <c:pt idx="0">
                  <c:v>0.24276570810420986</c:v>
                </c:pt>
                <c:pt idx="1">
                  <c:v>0.1560443522942396</c:v>
                </c:pt>
                <c:pt idx="2">
                  <c:v>0.10375912737762553</c:v>
                </c:pt>
                <c:pt idx="3">
                  <c:v>0.10231677634544308</c:v>
                </c:pt>
                <c:pt idx="4">
                  <c:v>0.10159560082935185</c:v>
                </c:pt>
                <c:pt idx="5">
                  <c:v>9.1679437483097453E-2</c:v>
                </c:pt>
                <c:pt idx="6">
                  <c:v>6.0398449472640406E-2</c:v>
                </c:pt>
                <c:pt idx="7">
                  <c:v>5.985756783557198E-2</c:v>
                </c:pt>
                <c:pt idx="8">
                  <c:v>5.0031551428828994E-2</c:v>
                </c:pt>
                <c:pt idx="9">
                  <c:v>4.7146849364464075E-2</c:v>
                </c:pt>
                <c:pt idx="10">
                  <c:v>3.9574506445506176E-2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C90-4CC6-8152-1004AC8CA1A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User content</c:v>
                </c:pt>
              </c:strCache>
            </c:strRef>
          </c:tx>
          <c:spPr>
            <a:solidFill>
              <a:schemeClr val="accent1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11"/>
                <c:pt idx="0">
                  <c:v>Product attirbutes</c:v>
                </c:pt>
                <c:pt idx="1">
                  <c:v>Vacancy</c:v>
                </c:pt>
                <c:pt idx="2">
                  <c:v>Promo</c:v>
                </c:pt>
                <c:pt idx="3">
                  <c:v>Frequency</c:v>
                </c:pt>
                <c:pt idx="4">
                  <c:v>Communication with brand</c:v>
                </c:pt>
                <c:pt idx="5">
                  <c:v>Purchase</c:v>
                </c:pt>
                <c:pt idx="6">
                  <c:v>Purpose</c:v>
                </c:pt>
                <c:pt idx="7">
                  <c:v>Comparison</c:v>
                </c:pt>
                <c:pt idx="8">
                  <c:v>Place of usage</c:v>
                </c:pt>
                <c:pt idx="9">
                  <c:v>Production</c:v>
                </c:pt>
                <c:pt idx="10">
                  <c:v>Product image</c:v>
                </c:pt>
              </c:strCache>
            </c:strRef>
          </c:cat>
          <c:val>
            <c:numRef>
              <c:f>Лист1!$C$2:$C$12</c:f>
              <c:numCache>
                <c:formatCode>0%</c:formatCode>
                <c:ptCount val="11"/>
                <c:pt idx="0">
                  <c:v>0.2417223459539718</c:v>
                </c:pt>
                <c:pt idx="1">
                  <c:v>7.5723830734966595E-3</c:v>
                </c:pt>
                <c:pt idx="2">
                  <c:v>1.0987379361544172E-2</c:v>
                </c:pt>
                <c:pt idx="3">
                  <c:v>0.14239049740163326</c:v>
                </c:pt>
                <c:pt idx="4">
                  <c:v>5.9391239792130658E-2</c:v>
                </c:pt>
                <c:pt idx="5">
                  <c:v>0.11180400890868597</c:v>
                </c:pt>
                <c:pt idx="6">
                  <c:v>7.3942093541202666E-2</c:v>
                </c:pt>
                <c:pt idx="7">
                  <c:v>8.4335560504825532E-2</c:v>
                </c:pt>
                <c:pt idx="8">
                  <c:v>7.2160356347438753E-2</c:v>
                </c:pt>
                <c:pt idx="9">
                  <c:v>3.6525612472160358E-2</c:v>
                </c:pt>
                <c:pt idx="10">
                  <c:v>4.1870824053452119E-2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25-487E-8543-F9E977C35ED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610956408"/>
        <c:axId val="610957192"/>
      </c:barChart>
      <c:catAx>
        <c:axId val="610956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10957192"/>
        <c:crosses val="autoZero"/>
        <c:auto val="1"/>
        <c:lblAlgn val="ctr"/>
        <c:lblOffset val="100"/>
        <c:noMultiLvlLbl val="0"/>
      </c:catAx>
      <c:valAx>
        <c:axId val="61095719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610956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5981193776621812"/>
          <c:y val="9.170058602978863E-2"/>
          <c:w val="0.25763496408642539"/>
          <c:h val="6.10658970419370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Likes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Engagement</c:v>
                </c:pt>
              </c:strCache>
            </c:strRef>
          </c:cat>
          <c:val>
            <c:numRef>
              <c:f>Лист1!$B$2</c:f>
              <c:numCache>
                <c:formatCode>0%</c:formatCode>
                <c:ptCount val="1"/>
                <c:pt idx="0">
                  <c:v>0.85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EF-4679-846D-3BD2DA5F7B0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Comments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Engagement</c:v>
                </c:pt>
              </c:strCache>
            </c:strRef>
          </c:cat>
          <c:val>
            <c:numRef>
              <c:f>Лист1!$C$2</c:f>
              <c:numCache>
                <c:formatCode>0%</c:formatCode>
                <c:ptCount val="1"/>
                <c:pt idx="0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0EF-4679-846D-3BD2DA5F7B0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Reposts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Engagement</c:v>
                </c:pt>
              </c:strCache>
            </c:strRef>
          </c:cat>
          <c:val>
            <c:numRef>
              <c:f>Лист1!$D$2</c:f>
              <c:numCache>
                <c:formatCode>0%</c:formatCode>
                <c:ptCount val="1"/>
                <c:pt idx="0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0EF-4679-846D-3BD2DA5F7B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overlap val="100"/>
        <c:axId val="833996896"/>
        <c:axId val="833984104"/>
      </c:barChart>
      <c:catAx>
        <c:axId val="83399689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33984104"/>
        <c:crosses val="autoZero"/>
        <c:auto val="1"/>
        <c:lblAlgn val="ctr"/>
        <c:lblOffset val="100"/>
        <c:noMultiLvlLbl val="0"/>
      </c:catAx>
      <c:valAx>
        <c:axId val="833984104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8339968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485940810833558"/>
          <c:y val="0.10627949380167663"/>
          <c:w val="0.6606296156338648"/>
          <c:h val="0.79911558237948888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Mentions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shade val="5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690-4E6F-957B-692BCC3B6E5A}"/>
              </c:ext>
            </c:extLst>
          </c:dPt>
          <c:dPt>
            <c:idx val="1"/>
            <c:bubble3D val="0"/>
            <c:spPr>
              <a:solidFill>
                <a:schemeClr val="accent5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690-4E6F-957B-692BCC3B6E5A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690-4E6F-957B-692BCC3B6E5A}"/>
              </c:ext>
            </c:extLst>
          </c:dPt>
          <c:dPt>
            <c:idx val="3"/>
            <c:bubble3D val="0"/>
            <c:spPr>
              <a:solidFill>
                <a:schemeClr val="accent5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690-4E6F-957B-692BCC3B6E5A}"/>
              </c:ext>
            </c:extLst>
          </c:dPt>
          <c:dPt>
            <c:idx val="4"/>
            <c:bubble3D val="0"/>
            <c:spPr>
              <a:solidFill>
                <a:schemeClr val="accent5">
                  <a:tint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690-4E6F-957B-692BCC3B6E5A}"/>
              </c:ext>
            </c:extLst>
          </c:dPt>
          <c:dLbls>
            <c:dLbl>
              <c:idx val="0"/>
              <c:layout>
                <c:manualLayout>
                  <c:x val="8.1232427716628461E-2"/>
                  <c:y val="-7.8803418803418804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690-4E6F-957B-692BCC3B6E5A}"/>
                </c:ext>
              </c:extLst>
            </c:dLbl>
            <c:dLbl>
              <c:idx val="1"/>
              <c:layout>
                <c:manualLayout>
                  <c:x val="0.18820187415324829"/>
                  <c:y val="-0.2699528846153846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690-4E6F-957B-692BCC3B6E5A}"/>
                </c:ext>
              </c:extLst>
            </c:dLbl>
            <c:dLbl>
              <c:idx val="2"/>
              <c:layout>
                <c:manualLayout>
                  <c:x val="-0.11822938248088675"/>
                  <c:y val="6.421013490563132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690-4E6F-957B-692BCC3B6E5A}"/>
                </c:ext>
              </c:extLst>
            </c:dLbl>
            <c:dLbl>
              <c:idx val="3"/>
              <c:layout>
                <c:manualLayout>
                  <c:x val="-7.2385336212787837E-2"/>
                  <c:y val="-9.33965598627364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690-4E6F-957B-692BCC3B6E5A}"/>
                </c:ext>
              </c:extLst>
            </c:dLbl>
            <c:dLbl>
              <c:idx val="4"/>
              <c:layout>
                <c:manualLayout>
                  <c:x val="-3.377982356596769E-2"/>
                  <c:y val="-0.1021524873498680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690-4E6F-957B-692BCC3B6E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Facebook</c:v>
                </c:pt>
                <c:pt idx="1">
                  <c:v>Vkontakte</c:v>
                </c:pt>
                <c:pt idx="2">
                  <c:v>Instagram</c:v>
                </c:pt>
                <c:pt idx="3">
                  <c:v>Twitter</c:v>
                </c:pt>
                <c:pt idx="4">
                  <c:v>Other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113</c:v>
                </c:pt>
                <c:pt idx="1">
                  <c:v>258</c:v>
                </c:pt>
                <c:pt idx="2">
                  <c:v>187</c:v>
                </c:pt>
                <c:pt idx="3">
                  <c:v>28</c:v>
                </c:pt>
                <c:pt idx="4">
                  <c:v>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690-4E6F-957B-692BCC3B6E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485940810833558"/>
          <c:y val="0.10627949380167663"/>
          <c:w val="0.6606296156338648"/>
          <c:h val="0.79911558237948888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Subscribers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shade val="5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19F-423C-A7EA-FE75B6DE62DA}"/>
              </c:ext>
            </c:extLst>
          </c:dPt>
          <c:dPt>
            <c:idx val="1"/>
            <c:bubble3D val="0"/>
            <c:spPr>
              <a:solidFill>
                <a:schemeClr val="accent5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19F-423C-A7EA-FE75B6DE62DA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19F-423C-A7EA-FE75B6DE62DA}"/>
              </c:ext>
            </c:extLst>
          </c:dPt>
          <c:dPt>
            <c:idx val="3"/>
            <c:bubble3D val="0"/>
            <c:spPr>
              <a:solidFill>
                <a:schemeClr val="accent5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19F-423C-A7EA-FE75B6DE62DA}"/>
              </c:ext>
            </c:extLst>
          </c:dPt>
          <c:dPt>
            <c:idx val="4"/>
            <c:bubble3D val="0"/>
            <c:spPr>
              <a:solidFill>
                <a:schemeClr val="accent5">
                  <a:tint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19F-423C-A7EA-FE75B6DE62DA}"/>
              </c:ext>
            </c:extLst>
          </c:dPt>
          <c:dLbls>
            <c:dLbl>
              <c:idx val="0"/>
              <c:layout>
                <c:manualLayout>
                  <c:x val="7.4798180753214066E-2"/>
                  <c:y val="-8.755927487131544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19F-423C-A7EA-FE75B6DE62DA}"/>
                </c:ext>
              </c:extLst>
            </c:dLbl>
            <c:dLbl>
              <c:idx val="1"/>
              <c:layout>
                <c:manualLayout>
                  <c:x val="0.10375230866777287"/>
                  <c:y val="0.1104982905982906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19F-423C-A7EA-FE75B6DE62DA}"/>
                </c:ext>
              </c:extLst>
            </c:dLbl>
            <c:dLbl>
              <c:idx val="2"/>
              <c:layout>
                <c:manualLayout>
                  <c:x val="-0.12064213202743346"/>
                  <c:y val="4.523895868351297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818856931047933"/>
                      <c:h val="0.1747099397932314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A19F-423C-A7EA-FE75B6DE62DA}"/>
                </c:ext>
              </c:extLst>
            </c:dLbl>
            <c:dLbl>
              <c:idx val="3"/>
              <c:layout>
                <c:manualLayout>
                  <c:x val="-4.825689080852525E-2"/>
                  <c:y val="-9.631520235844698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19F-423C-A7EA-FE75B6DE62DA}"/>
                </c:ext>
              </c:extLst>
            </c:dLbl>
            <c:dLbl>
              <c:idx val="4"/>
              <c:layout>
                <c:manualLayout>
                  <c:x val="2.4128443876225685E-3"/>
                  <c:y val="-7.357905982905982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19F-423C-A7EA-FE75B6DE62D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Facebook</c:v>
                </c:pt>
                <c:pt idx="1">
                  <c:v>Vkontakte</c:v>
                </c:pt>
                <c:pt idx="2">
                  <c:v>Instagram</c:v>
                </c:pt>
                <c:pt idx="3">
                  <c:v>Twitter</c:v>
                </c:pt>
                <c:pt idx="4">
                  <c:v>Other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743387</c:v>
                </c:pt>
                <c:pt idx="1">
                  <c:v>2243936</c:v>
                </c:pt>
                <c:pt idx="2">
                  <c:v>1032665</c:v>
                </c:pt>
                <c:pt idx="3">
                  <c:v>427024</c:v>
                </c:pt>
                <c:pt idx="4">
                  <c:v>77153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19F-423C-A7EA-FE75B6DE62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485940810833558"/>
          <c:y val="0.10919813629738713"/>
          <c:w val="0.65821677109343846"/>
          <c:h val="0.7961969398837782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Engagement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shade val="5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352-4D71-8051-CE5A1453A089}"/>
              </c:ext>
            </c:extLst>
          </c:dPt>
          <c:dPt>
            <c:idx val="1"/>
            <c:bubble3D val="0"/>
            <c:spPr>
              <a:solidFill>
                <a:schemeClr val="accent5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352-4D71-8051-CE5A1453A089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352-4D71-8051-CE5A1453A089}"/>
              </c:ext>
            </c:extLst>
          </c:dPt>
          <c:dPt>
            <c:idx val="3"/>
            <c:bubble3D val="0"/>
            <c:spPr>
              <a:solidFill>
                <a:schemeClr val="accent5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352-4D71-8051-CE5A1453A089}"/>
              </c:ext>
            </c:extLst>
          </c:dPt>
          <c:dPt>
            <c:idx val="4"/>
            <c:bubble3D val="0"/>
            <c:spPr>
              <a:solidFill>
                <a:schemeClr val="accent5">
                  <a:tint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352-4D71-8051-CE5A1453A089}"/>
              </c:ext>
            </c:extLst>
          </c:dPt>
          <c:dLbls>
            <c:dLbl>
              <c:idx val="0"/>
              <c:layout>
                <c:manualLayout>
                  <c:x val="4.9865450677534243E-2"/>
                  <c:y val="-9.257649572649573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352-4D71-8051-CE5A1453A089}"/>
                </c:ext>
              </c:extLst>
            </c:dLbl>
            <c:dLbl>
              <c:idx val="1"/>
              <c:layout>
                <c:manualLayout>
                  <c:x val="6.9972487241056203E-2"/>
                  <c:y val="-5.837264957264957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352-4D71-8051-CE5A1453A089}"/>
                </c:ext>
              </c:extLst>
            </c:dLbl>
            <c:dLbl>
              <c:idx val="2"/>
              <c:layout>
                <c:manualLayout>
                  <c:x val="-0.11822938248088675"/>
                  <c:y val="6.421013490563132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352-4D71-8051-CE5A1453A089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352-4D71-8051-CE5A1453A089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352-4D71-8051-CE5A1453A08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Facebook</c:v>
                </c:pt>
                <c:pt idx="1">
                  <c:v>Vkontakte</c:v>
                </c:pt>
                <c:pt idx="2">
                  <c:v>Instagram</c:v>
                </c:pt>
                <c:pt idx="3">
                  <c:v>Twitter</c:v>
                </c:pt>
                <c:pt idx="4">
                  <c:v>Other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1243</c:v>
                </c:pt>
                <c:pt idx="1">
                  <c:v>1494</c:v>
                </c:pt>
                <c:pt idx="2">
                  <c:v>11434</c:v>
                </c:pt>
                <c:pt idx="3">
                  <c:v>18</c:v>
                </c:pt>
                <c:pt idx="4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352-4D71-8051-CE5A1453A0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Вовлечение</c:v>
                </c:pt>
              </c:strCache>
            </c:strRef>
          </c:tx>
          <c:spPr>
            <a:ln w="28575" cap="rnd">
              <a:solidFill>
                <a:srgbClr val="0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0000"/>
              </a:solidFill>
              <a:ln w="9525">
                <a:solidFill>
                  <a:srgbClr val="000000"/>
                </a:solidFill>
              </a:ln>
              <a:effectLst/>
            </c:spPr>
          </c:marker>
          <c:dLbls>
            <c:dLbl>
              <c:idx val="2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C28-DF42-AA3C-6308B2F996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Лист1!$A$2:$A$37</c:f>
              <c:numCache>
                <c:formatCode>m/d/yyyy</c:formatCode>
                <c:ptCount val="36"/>
                <c:pt idx="0">
                  <c:v>43162</c:v>
                </c:pt>
                <c:pt idx="1">
                  <c:v>43163</c:v>
                </c:pt>
                <c:pt idx="2">
                  <c:v>43164</c:v>
                </c:pt>
                <c:pt idx="3">
                  <c:v>43165</c:v>
                </c:pt>
                <c:pt idx="4">
                  <c:v>43166</c:v>
                </c:pt>
                <c:pt idx="5">
                  <c:v>43167</c:v>
                </c:pt>
                <c:pt idx="6">
                  <c:v>43168</c:v>
                </c:pt>
                <c:pt idx="7">
                  <c:v>43169</c:v>
                </c:pt>
                <c:pt idx="8">
                  <c:v>43170</c:v>
                </c:pt>
                <c:pt idx="9">
                  <c:v>43171</c:v>
                </c:pt>
                <c:pt idx="10">
                  <c:v>43172</c:v>
                </c:pt>
                <c:pt idx="11">
                  <c:v>43173</c:v>
                </c:pt>
                <c:pt idx="12">
                  <c:v>43174</c:v>
                </c:pt>
                <c:pt idx="13">
                  <c:v>43175</c:v>
                </c:pt>
                <c:pt idx="14">
                  <c:v>43176</c:v>
                </c:pt>
                <c:pt idx="15">
                  <c:v>43177</c:v>
                </c:pt>
                <c:pt idx="16">
                  <c:v>43178</c:v>
                </c:pt>
                <c:pt idx="17">
                  <c:v>43179</c:v>
                </c:pt>
                <c:pt idx="18">
                  <c:v>43180</c:v>
                </c:pt>
                <c:pt idx="19">
                  <c:v>43181</c:v>
                </c:pt>
                <c:pt idx="20">
                  <c:v>43182</c:v>
                </c:pt>
                <c:pt idx="21">
                  <c:v>43183</c:v>
                </c:pt>
                <c:pt idx="22">
                  <c:v>43184</c:v>
                </c:pt>
                <c:pt idx="23">
                  <c:v>43185</c:v>
                </c:pt>
                <c:pt idx="24">
                  <c:v>43186</c:v>
                </c:pt>
                <c:pt idx="25">
                  <c:v>43187</c:v>
                </c:pt>
                <c:pt idx="26">
                  <c:v>43188</c:v>
                </c:pt>
                <c:pt idx="27">
                  <c:v>43189</c:v>
                </c:pt>
                <c:pt idx="28">
                  <c:v>43190</c:v>
                </c:pt>
                <c:pt idx="29">
                  <c:v>43191</c:v>
                </c:pt>
                <c:pt idx="30">
                  <c:v>43192</c:v>
                </c:pt>
                <c:pt idx="31">
                  <c:v>43193</c:v>
                </c:pt>
                <c:pt idx="32">
                  <c:v>43194</c:v>
                </c:pt>
                <c:pt idx="33">
                  <c:v>43195</c:v>
                </c:pt>
                <c:pt idx="34">
                  <c:v>43196</c:v>
                </c:pt>
                <c:pt idx="35">
                  <c:v>43197</c:v>
                </c:pt>
              </c:numCache>
            </c:numRef>
          </c:cat>
          <c:val>
            <c:numRef>
              <c:f>Лист1!$B$2:$B$37</c:f>
              <c:numCache>
                <c:formatCode>General</c:formatCode>
                <c:ptCount val="3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16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234</c:v>
                </c:pt>
                <c:pt idx="10">
                  <c:v>364</c:v>
                </c:pt>
                <c:pt idx="11">
                  <c:v>6</c:v>
                </c:pt>
                <c:pt idx="12">
                  <c:v>2</c:v>
                </c:pt>
                <c:pt idx="13">
                  <c:v>80</c:v>
                </c:pt>
                <c:pt idx="14">
                  <c:v>26</c:v>
                </c:pt>
                <c:pt idx="15">
                  <c:v>0</c:v>
                </c:pt>
                <c:pt idx="16">
                  <c:v>968</c:v>
                </c:pt>
                <c:pt idx="17">
                  <c:v>324</c:v>
                </c:pt>
                <c:pt idx="18">
                  <c:v>358</c:v>
                </c:pt>
                <c:pt idx="19">
                  <c:v>513</c:v>
                </c:pt>
                <c:pt idx="20">
                  <c:v>1550</c:v>
                </c:pt>
                <c:pt idx="21">
                  <c:v>4903</c:v>
                </c:pt>
                <c:pt idx="22">
                  <c:v>45449</c:v>
                </c:pt>
                <c:pt idx="23">
                  <c:v>2427</c:v>
                </c:pt>
                <c:pt idx="24">
                  <c:v>443</c:v>
                </c:pt>
                <c:pt idx="25">
                  <c:v>189</c:v>
                </c:pt>
                <c:pt idx="26">
                  <c:v>997</c:v>
                </c:pt>
                <c:pt idx="27">
                  <c:v>1415</c:v>
                </c:pt>
                <c:pt idx="28">
                  <c:v>796</c:v>
                </c:pt>
                <c:pt idx="29">
                  <c:v>856</c:v>
                </c:pt>
                <c:pt idx="30">
                  <c:v>2083</c:v>
                </c:pt>
                <c:pt idx="31">
                  <c:v>678</c:v>
                </c:pt>
                <c:pt idx="32">
                  <c:v>305</c:v>
                </c:pt>
                <c:pt idx="33">
                  <c:v>111</c:v>
                </c:pt>
                <c:pt idx="34">
                  <c:v>208</c:v>
                </c:pt>
                <c:pt idx="35">
                  <c:v>117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C28-DF42-AA3C-6308B2F996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23007456"/>
        <c:axId val="523007848"/>
      </c:lineChart>
      <c:dateAx>
        <c:axId val="523007456"/>
        <c:scaling>
          <c:orientation val="minMax"/>
        </c:scaling>
        <c:delete val="1"/>
        <c:axPos val="b"/>
        <c:numFmt formatCode="m/d/yyyy" sourceLinked="1"/>
        <c:majorTickMark val="none"/>
        <c:minorTickMark val="none"/>
        <c:tickLblPos val="nextTo"/>
        <c:crossAx val="523007848"/>
        <c:crosses val="autoZero"/>
        <c:auto val="1"/>
        <c:lblOffset val="100"/>
        <c:baseTimeUnit val="days"/>
      </c:dateAx>
      <c:valAx>
        <c:axId val="5230078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23007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3890916977613128"/>
          <c:y val="0.5227661982918369"/>
          <c:w val="0.15993034306858245"/>
          <c:h val="7.614563512498329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Упоминания</c:v>
                </c:pt>
              </c:strCache>
            </c:strRef>
          </c:tx>
          <c:spPr>
            <a:ln w="28575" cap="rnd">
              <a:solidFill>
                <a:srgbClr val="4C7188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4C7188"/>
              </a:solidFill>
              <a:ln w="9525">
                <a:solidFill>
                  <a:srgbClr val="4C7188"/>
                </a:solidFill>
              </a:ln>
              <a:effectLst/>
            </c:spPr>
          </c:marker>
          <c:dLbls>
            <c:dLbl>
              <c:idx val="22"/>
              <c:layout>
                <c:manualLayout>
                  <c:x val="2.014903486349641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0AC-F846-8842-8D7E9ED7497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Лист1!$A$2:$A$37</c:f>
              <c:numCache>
                <c:formatCode>m/d/yyyy</c:formatCode>
                <c:ptCount val="36"/>
                <c:pt idx="0">
                  <c:v>43162</c:v>
                </c:pt>
                <c:pt idx="1">
                  <c:v>43163</c:v>
                </c:pt>
                <c:pt idx="2">
                  <c:v>43164</c:v>
                </c:pt>
                <c:pt idx="3">
                  <c:v>43165</c:v>
                </c:pt>
                <c:pt idx="4">
                  <c:v>43166</c:v>
                </c:pt>
                <c:pt idx="5">
                  <c:v>43167</c:v>
                </c:pt>
                <c:pt idx="6">
                  <c:v>43168</c:v>
                </c:pt>
                <c:pt idx="7">
                  <c:v>43169</c:v>
                </c:pt>
                <c:pt idx="8">
                  <c:v>43170</c:v>
                </c:pt>
                <c:pt idx="9">
                  <c:v>43171</c:v>
                </c:pt>
                <c:pt idx="10">
                  <c:v>43172</c:v>
                </c:pt>
                <c:pt idx="11">
                  <c:v>43173</c:v>
                </c:pt>
                <c:pt idx="12">
                  <c:v>43174</c:v>
                </c:pt>
                <c:pt idx="13">
                  <c:v>43175</c:v>
                </c:pt>
                <c:pt idx="14">
                  <c:v>43176</c:v>
                </c:pt>
                <c:pt idx="15">
                  <c:v>43177</c:v>
                </c:pt>
                <c:pt idx="16">
                  <c:v>43178</c:v>
                </c:pt>
                <c:pt idx="17">
                  <c:v>43179</c:v>
                </c:pt>
                <c:pt idx="18">
                  <c:v>43180</c:v>
                </c:pt>
                <c:pt idx="19">
                  <c:v>43181</c:v>
                </c:pt>
                <c:pt idx="20">
                  <c:v>43182</c:v>
                </c:pt>
                <c:pt idx="21">
                  <c:v>43183</c:v>
                </c:pt>
                <c:pt idx="22">
                  <c:v>43184</c:v>
                </c:pt>
                <c:pt idx="23">
                  <c:v>43185</c:v>
                </c:pt>
                <c:pt idx="24">
                  <c:v>43186</c:v>
                </c:pt>
                <c:pt idx="25">
                  <c:v>43187</c:v>
                </c:pt>
                <c:pt idx="26">
                  <c:v>43188</c:v>
                </c:pt>
                <c:pt idx="27">
                  <c:v>43189</c:v>
                </c:pt>
                <c:pt idx="28">
                  <c:v>43190</c:v>
                </c:pt>
                <c:pt idx="29">
                  <c:v>43191</c:v>
                </c:pt>
                <c:pt idx="30">
                  <c:v>43192</c:v>
                </c:pt>
                <c:pt idx="31">
                  <c:v>43193</c:v>
                </c:pt>
                <c:pt idx="32">
                  <c:v>43194</c:v>
                </c:pt>
                <c:pt idx="33">
                  <c:v>43195</c:v>
                </c:pt>
                <c:pt idx="34">
                  <c:v>43196</c:v>
                </c:pt>
                <c:pt idx="35">
                  <c:v>43197</c:v>
                </c:pt>
              </c:numCache>
            </c:numRef>
          </c:cat>
          <c:val>
            <c:numRef>
              <c:f>Лист1!$B$2:$B$37</c:f>
              <c:numCache>
                <c:formatCode>General</c:formatCode>
                <c:ptCount val="3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</c:v>
                </c:pt>
                <c:pt idx="10">
                  <c:v>8</c:v>
                </c:pt>
                <c:pt idx="11">
                  <c:v>4</c:v>
                </c:pt>
                <c:pt idx="12">
                  <c:v>4</c:v>
                </c:pt>
                <c:pt idx="13">
                  <c:v>6</c:v>
                </c:pt>
                <c:pt idx="14">
                  <c:v>4</c:v>
                </c:pt>
                <c:pt idx="15">
                  <c:v>0</c:v>
                </c:pt>
                <c:pt idx="16">
                  <c:v>8</c:v>
                </c:pt>
                <c:pt idx="17">
                  <c:v>27</c:v>
                </c:pt>
                <c:pt idx="18">
                  <c:v>14</c:v>
                </c:pt>
                <c:pt idx="19">
                  <c:v>20</c:v>
                </c:pt>
                <c:pt idx="20">
                  <c:v>23</c:v>
                </c:pt>
                <c:pt idx="21">
                  <c:v>99</c:v>
                </c:pt>
                <c:pt idx="22">
                  <c:v>210</c:v>
                </c:pt>
                <c:pt idx="23">
                  <c:v>42</c:v>
                </c:pt>
                <c:pt idx="24">
                  <c:v>5</c:v>
                </c:pt>
                <c:pt idx="25">
                  <c:v>8</c:v>
                </c:pt>
                <c:pt idx="26">
                  <c:v>19</c:v>
                </c:pt>
                <c:pt idx="27">
                  <c:v>19</c:v>
                </c:pt>
                <c:pt idx="28">
                  <c:v>15</c:v>
                </c:pt>
                <c:pt idx="29">
                  <c:v>13</c:v>
                </c:pt>
                <c:pt idx="30">
                  <c:v>17</c:v>
                </c:pt>
                <c:pt idx="31">
                  <c:v>6</c:v>
                </c:pt>
                <c:pt idx="32">
                  <c:v>5</c:v>
                </c:pt>
                <c:pt idx="33">
                  <c:v>1</c:v>
                </c:pt>
                <c:pt idx="34">
                  <c:v>4</c:v>
                </c:pt>
                <c:pt idx="35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0AC-F846-8842-8D7E9ED749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23008632"/>
        <c:axId val="523009024"/>
      </c:lineChart>
      <c:dateAx>
        <c:axId val="523008632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39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ru-RU"/>
          </a:p>
        </c:txPr>
        <c:crossAx val="523009024"/>
        <c:crosses val="autoZero"/>
        <c:auto val="1"/>
        <c:lblOffset val="100"/>
        <c:baseTimeUnit val="days"/>
      </c:dateAx>
      <c:valAx>
        <c:axId val="5230090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23008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7529084644531585"/>
          <c:y val="0.47125828852134305"/>
          <c:w val="0.12396529379740633"/>
          <c:h val="6.754416978087410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A87-4800-95CB-6BBF4AF64401}"/>
              </c:ext>
            </c:extLst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A87-4800-95CB-6BBF4AF64401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A87-4800-95CB-6BBF4AF64401}"/>
              </c:ext>
            </c:extLst>
          </c:dPt>
          <c:dLbls>
            <c:dLbl>
              <c:idx val="0"/>
              <c:layout>
                <c:manualLayout>
                  <c:x val="7.8541126219883295E-2"/>
                  <c:y val="-9.65513459525342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A87-4800-95CB-6BBF4AF64401}"/>
                </c:ext>
              </c:extLst>
            </c:dLbl>
            <c:dLbl>
              <c:idx val="1"/>
              <c:layout>
                <c:manualLayout>
                  <c:x val="0.10119066107958324"/>
                  <c:y val="-0.155934768481728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A87-4800-95CB-6BBF4AF64401}"/>
                </c:ext>
              </c:extLst>
            </c:dLbl>
            <c:dLbl>
              <c:idx val="2"/>
              <c:layout>
                <c:manualLayout>
                  <c:x val="-6.969517501001328E-2"/>
                  <c:y val="-6.93278802662447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A87-4800-95CB-6BBF4AF644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Positive</c:v>
                </c:pt>
                <c:pt idx="1">
                  <c:v>Neutral</c:v>
                </c:pt>
                <c:pt idx="2">
                  <c:v>Negative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0.09</c:v>
                </c:pt>
                <c:pt idx="1">
                  <c:v>0.89</c:v>
                </c:pt>
                <c:pt idx="2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A87-4800-95CB-6BBF4AF644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59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068386005005903"/>
          <c:y val="0.8617145055974631"/>
          <c:w val="0.44205366041137534"/>
          <c:h val="6.090456015547428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/>
                </a:solidFill>
              </a:rPr>
              <a:t>Dynamic</a:t>
            </a:r>
            <a:r>
              <a:rPr lang="en-US" baseline="0" dirty="0">
                <a:solidFill>
                  <a:schemeClr val="tx1"/>
                </a:solidFill>
              </a:rPr>
              <a:t> of n</a:t>
            </a:r>
            <a:r>
              <a:rPr lang="en-US" dirty="0">
                <a:solidFill>
                  <a:schemeClr val="tx1"/>
                </a:solidFill>
              </a:rPr>
              <a:t>egative messages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Negative messages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Sheet1!$A$2:$A$15</c:f>
              <c:strCache>
                <c:ptCount val="14"/>
                <c:pt idx="0">
                  <c:v>26-03-2018</c:v>
                </c:pt>
                <c:pt idx="1">
                  <c:v>02-04-2018</c:v>
                </c:pt>
                <c:pt idx="2">
                  <c:v>09-04-2018</c:v>
                </c:pt>
                <c:pt idx="3">
                  <c:v>16-04-2018</c:v>
                </c:pt>
                <c:pt idx="4">
                  <c:v>23-04-2018</c:v>
                </c:pt>
                <c:pt idx="5">
                  <c:v>30-04-2018</c:v>
                </c:pt>
                <c:pt idx="6">
                  <c:v>07-05-2018</c:v>
                </c:pt>
                <c:pt idx="7">
                  <c:v>14-05-2018</c:v>
                </c:pt>
                <c:pt idx="8">
                  <c:v>21-05-2018</c:v>
                </c:pt>
                <c:pt idx="9">
                  <c:v>28-05-2018</c:v>
                </c:pt>
                <c:pt idx="10">
                  <c:v>04-06-2018</c:v>
                </c:pt>
                <c:pt idx="11">
                  <c:v>11-06-2018</c:v>
                </c:pt>
                <c:pt idx="12">
                  <c:v>18-06-2018</c:v>
                </c:pt>
                <c:pt idx="13">
                  <c:v>25-06-2018</c:v>
                </c:pt>
              </c:strCache>
            </c:strRef>
          </c:cat>
          <c:val>
            <c:numRef>
              <c:f>Sheet1!$B$2:$B$15</c:f>
              <c:numCache>
                <c:formatCode>0</c:formatCode>
                <c:ptCount val="1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0</c:v>
                </c:pt>
                <c:pt idx="5">
                  <c:v>3</c:v>
                </c:pt>
                <c:pt idx="6">
                  <c:v>6</c:v>
                </c:pt>
                <c:pt idx="7">
                  <c:v>8</c:v>
                </c:pt>
                <c:pt idx="8">
                  <c:v>11</c:v>
                </c:pt>
                <c:pt idx="9">
                  <c:v>5</c:v>
                </c:pt>
                <c:pt idx="10" formatCode="General">
                  <c:v>9</c:v>
                </c:pt>
                <c:pt idx="11" formatCode="General">
                  <c:v>6</c:v>
                </c:pt>
                <c:pt idx="12" formatCode="General">
                  <c:v>3</c:v>
                </c:pt>
                <c:pt idx="13" formatCode="General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A68-4EE4-BEE7-E2C86C1481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99241632"/>
        <c:axId val="299451576"/>
      </c:lineChart>
      <c:catAx>
        <c:axId val="299241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9451576"/>
        <c:crosses val="autoZero"/>
        <c:auto val="1"/>
        <c:lblAlgn val="ctr"/>
        <c:lblOffset val="100"/>
        <c:noMultiLvlLbl val="0"/>
      </c:catAx>
      <c:valAx>
        <c:axId val="299451576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extTo"/>
        <c:crossAx val="299241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13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4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5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0.31321</cdr:x>
      <cdr:y>0.28469</cdr:y>
    </cdr:from>
    <cdr:to>
      <cdr:x>0.79154</cdr:x>
      <cdr:y>0.8424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112774" y="1001754"/>
          <a:ext cx="1699417" cy="19624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2000" b="1" dirty="0">
              <a:solidFill>
                <a:srgbClr val="4C718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75% </a:t>
          </a:r>
        </a:p>
        <a:p xmlns:a="http://schemas.openxmlformats.org/drawingml/2006/main">
          <a:pPr algn="ctr"/>
          <a:r>
            <a:rPr lang="en-US" sz="1600" dirty="0">
              <a:solidFill>
                <a:srgbClr val="4C7188"/>
              </a:solidFill>
            </a:rPr>
            <a:t>of authors involved are persons</a:t>
          </a:r>
          <a:endParaRPr lang="ru-RU" sz="1600" dirty="0">
            <a:solidFill>
              <a:srgbClr val="4C7188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986F87BA-EBFF-4EFB-A6E2-BA4C4C4F32C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3FE17A5-DACD-415F-9815-CA508348EF4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B4999B-7A10-4EAE-85DB-A43605C65497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10DC15-F567-4D3B-84CF-A41F4BC781D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881F6BC-692E-4506-96F0-28BB16BAFBE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AABC9A-5C7F-4A0A-A3C5-144C3FBF90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0970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D586F8-432D-4E55-BC93-EC35EB4B9EA9}" type="datetimeFigureOut">
              <a:rPr lang="ru-RU" smtClean="0"/>
              <a:pPr/>
              <a:t>05.02.2021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5089C5-072F-418E-AD6F-91DB71285A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8753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089C5-072F-418E-AD6F-91DB71285AE7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3770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7B1E9-BA33-4E3F-84D3-DDEF0569000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32952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4BFFE-FDD9-4A43-A93E-3FCF651884F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68695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4BFFE-FDD9-4A43-A93E-3FCF651884F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4870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46DAE-2145-4823-A4B4-A8D60412E12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2114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4BFFE-FDD9-4A43-A93E-3FCF651884F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061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4BFFE-FDD9-4A43-A93E-3FCF651884F6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7470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46DAE-2145-4823-A4B4-A8D60412E12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6844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Компания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E50939-5D34-42A4-8610-3D7BA26CB927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403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900C6-A6EA-4C58-AD20-1382294414B0}" type="datetimeFigureOut">
              <a:rPr lang="ru-RU" smtClean="0"/>
              <a:pPr/>
              <a:t>05.02.2021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5F83B-F653-47CC-A7E8-F86A62A255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6661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900C6-A6EA-4C58-AD20-1382294414B0}" type="datetimeFigureOut">
              <a:rPr lang="ru-RU" smtClean="0"/>
              <a:pPr/>
              <a:t>05.02.2021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5F83B-F653-47CC-A7E8-F86A62A2553A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D19CA47-D623-4E6E-B1BA-F7A61B090B7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79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18416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900C6-A6EA-4C58-AD20-1382294414B0}" type="datetimeFigureOut">
              <a:rPr lang="ru-RU" smtClean="0"/>
              <a:pPr/>
              <a:t>05.02.2021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5F83B-F653-47CC-A7E8-F86A62A2553A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5620F08-7BD2-4C13-9E59-458A7FD6820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79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642699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527052" y="482601"/>
            <a:ext cx="9630833" cy="5884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baseline="0">
                <a:solidFill>
                  <a:schemeClr val="tx1"/>
                </a:solidFill>
              </a:defRPr>
            </a:lvl1pPr>
            <a:lvl2pPr>
              <a:defRPr sz="3200" b="1">
                <a:solidFill>
                  <a:schemeClr val="bg1"/>
                </a:solidFill>
              </a:defRPr>
            </a:lvl2pPr>
            <a:lvl3pPr>
              <a:defRPr sz="3200" b="1">
                <a:solidFill>
                  <a:schemeClr val="bg1"/>
                </a:solidFill>
              </a:defRPr>
            </a:lvl3pPr>
            <a:lvl4pPr>
              <a:defRPr sz="3200" b="1">
                <a:solidFill>
                  <a:schemeClr val="bg1"/>
                </a:solidFill>
              </a:defRPr>
            </a:lvl4pPr>
            <a:lvl5pPr>
              <a:defRPr sz="3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/>
          </p:nvPr>
        </p:nvSpPr>
        <p:spPr>
          <a:xfrm>
            <a:off x="312615" y="1622676"/>
            <a:ext cx="11608452" cy="4938991"/>
          </a:xfrm>
          <a:prstGeom prst="rect">
            <a:avLst/>
          </a:prstGeom>
        </p:spPr>
        <p:txBody>
          <a:bodyPr/>
          <a:lstStyle>
            <a:lvl1pPr>
              <a:buClr>
                <a:srgbClr val="FF0000"/>
              </a:buClr>
              <a:defRPr sz="2400" b="1">
                <a:solidFill>
                  <a:schemeClr val="tx1"/>
                </a:solidFill>
              </a:defRPr>
            </a:lvl1pPr>
            <a:lvl2pPr marL="685783" indent="-228594">
              <a:buClr>
                <a:srgbClr val="4C7188"/>
              </a:buClr>
              <a:buFont typeface="Wingdings" panose="05000000000000000000" pitchFamily="2" charset="2"/>
              <a:buChar char="§"/>
              <a:defRPr sz="2400" b="0">
                <a:solidFill>
                  <a:schemeClr val="tx1"/>
                </a:solidFill>
              </a:defRPr>
            </a:lvl2pPr>
            <a:lvl3pPr marL="1142971" indent="-228594">
              <a:buClr>
                <a:srgbClr val="4C7188"/>
              </a:buClr>
              <a:buFont typeface="Wingdings" panose="05000000000000000000" pitchFamily="2" charset="2"/>
              <a:buChar char="§"/>
              <a:defRPr sz="2133" b="1">
                <a:solidFill>
                  <a:srgbClr val="4C7188"/>
                </a:solidFill>
              </a:defRPr>
            </a:lvl3pPr>
            <a:lvl4pPr marL="1600160" indent="-228594">
              <a:buClr>
                <a:srgbClr val="4C7188"/>
              </a:buClr>
              <a:buFont typeface="Wingdings" panose="05000000000000000000" pitchFamily="2" charset="2"/>
              <a:buChar char="§"/>
              <a:defRPr sz="2133" b="1">
                <a:solidFill>
                  <a:srgbClr val="4C7188"/>
                </a:solidFill>
              </a:defRPr>
            </a:lvl4pPr>
            <a:lvl5pPr marL="2057349" indent="-228594">
              <a:buClr>
                <a:srgbClr val="4C7188"/>
              </a:buClr>
              <a:buFont typeface="Wingdings" panose="05000000000000000000" pitchFamily="2" charset="2"/>
              <a:buChar char="§"/>
              <a:defRPr sz="2133" b="1">
                <a:solidFill>
                  <a:srgbClr val="4C71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81BA677-B532-4A27-ADDE-073AF38449A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79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966563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91" y="173408"/>
            <a:ext cx="2003877" cy="167732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00744" y="2276231"/>
            <a:ext cx="6510873" cy="1434381"/>
          </a:xfrm>
          <a:prstGeom prst="rect">
            <a:avLst/>
          </a:prstGeom>
        </p:spPr>
        <p:txBody>
          <a:bodyPr/>
          <a:lstStyle>
            <a:lvl1pPr>
              <a:defRPr sz="3733" b="1">
                <a:solidFill>
                  <a:srgbClr val="FF0000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38706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1"/>
          </p:nvPr>
        </p:nvSpPr>
        <p:spPr>
          <a:xfrm>
            <a:off x="312615" y="2175263"/>
            <a:ext cx="11608452" cy="4386404"/>
          </a:xfrm>
          <a:prstGeom prst="rect">
            <a:avLst/>
          </a:prstGeom>
        </p:spPr>
        <p:txBody>
          <a:bodyPr/>
          <a:lstStyle>
            <a:lvl1pPr>
              <a:buClr>
                <a:srgbClr val="FF0000"/>
              </a:buClr>
              <a:defRPr sz="2400" b="1">
                <a:solidFill>
                  <a:srgbClr val="4C7188"/>
                </a:solidFill>
              </a:defRPr>
            </a:lvl1pPr>
            <a:lvl2pPr marL="685783" indent="-228594">
              <a:buClr>
                <a:srgbClr val="4C7188"/>
              </a:buClr>
              <a:buFont typeface="Wingdings" panose="05000000000000000000" pitchFamily="2" charset="2"/>
              <a:buChar char="§"/>
              <a:defRPr sz="2400" b="0">
                <a:solidFill>
                  <a:srgbClr val="4C7188"/>
                </a:solidFill>
              </a:defRPr>
            </a:lvl2pPr>
            <a:lvl3pPr marL="1142971" indent="-228594">
              <a:buClr>
                <a:srgbClr val="4C7188"/>
              </a:buClr>
              <a:buFont typeface="Wingdings" panose="05000000000000000000" pitchFamily="2" charset="2"/>
              <a:buChar char="§"/>
              <a:defRPr sz="2133" b="1">
                <a:solidFill>
                  <a:srgbClr val="4C7188"/>
                </a:solidFill>
              </a:defRPr>
            </a:lvl3pPr>
            <a:lvl4pPr marL="1600160" indent="-228594">
              <a:buClr>
                <a:srgbClr val="4C7188"/>
              </a:buClr>
              <a:buFont typeface="Wingdings" panose="05000000000000000000" pitchFamily="2" charset="2"/>
              <a:buChar char="§"/>
              <a:defRPr sz="2133" b="1">
                <a:solidFill>
                  <a:srgbClr val="4C7188"/>
                </a:solidFill>
              </a:defRPr>
            </a:lvl4pPr>
            <a:lvl5pPr marL="2057349" indent="-228594">
              <a:buClr>
                <a:srgbClr val="4C7188"/>
              </a:buClr>
              <a:buFont typeface="Wingdings" panose="05000000000000000000" pitchFamily="2" charset="2"/>
              <a:buChar char="§"/>
              <a:defRPr sz="2133" b="1">
                <a:solidFill>
                  <a:srgbClr val="4C71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3"/>
          </p:nvPr>
        </p:nvSpPr>
        <p:spPr>
          <a:xfrm>
            <a:off x="312615" y="1622676"/>
            <a:ext cx="11607477" cy="4910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5626194" y="6284235"/>
            <a:ext cx="8348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7672"/>
            <a:fld id="{787AA9F3-6D23-4B37-9114-A192F36FD1C8}" type="slidenum">
              <a:rPr lang="ru-RU" sz="1600">
                <a:solidFill>
                  <a:srgbClr val="3F3F3F"/>
                </a:solidFill>
              </a:rPr>
              <a:pPr algn="ctr" defTabSz="907672"/>
              <a:t>‹#›</a:t>
            </a:fld>
            <a:endParaRPr lang="ru-RU" sz="1600" dirty="0">
              <a:solidFill>
                <a:srgbClr val="3F3F3F"/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2EB8534-649F-47FA-BADC-D8B4001C0C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79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059425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9326218-6EB0-4E0F-BEC7-E859A8D0862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79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9670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900C6-A6EA-4C58-AD20-1382294414B0}" type="datetimeFigureOut">
              <a:rPr lang="ru-RU" smtClean="0"/>
              <a:pPr/>
              <a:t>05.02.2021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5F83B-F653-47CC-A7E8-F86A62A255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8851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900C6-A6EA-4C58-AD20-1382294414B0}" type="datetimeFigureOut">
              <a:rPr lang="ru-RU" smtClean="0"/>
              <a:pPr/>
              <a:t>05.02.2021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5F83B-F653-47CC-A7E8-F86A62A2553A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FF92311-71A4-4B1C-8E1F-BEA9127BA9E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79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48726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900C6-A6EA-4C58-AD20-1382294414B0}" type="datetimeFigureOut">
              <a:rPr lang="ru-RU" smtClean="0"/>
              <a:pPr/>
              <a:t>05.02.2021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5F83B-F653-47CC-A7E8-F86A62A2553A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95CC5EE-337F-499E-A638-A3899F07C19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79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06814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900C6-A6EA-4C58-AD20-1382294414B0}" type="datetimeFigureOut">
              <a:rPr lang="ru-RU" smtClean="0"/>
              <a:pPr/>
              <a:t>05.02.2021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5F83B-F653-47CC-A7E8-F86A62A2553A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38FAC065-0823-4939-A62A-DACEA6C4FB2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79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50062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900C6-A6EA-4C58-AD20-1382294414B0}" type="datetimeFigureOut">
              <a:rPr lang="ru-RU" smtClean="0"/>
              <a:pPr/>
              <a:t>05.02.2021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5F83B-F653-47CC-A7E8-F86A62A2553A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3649C40-3C91-48B8-A67E-56996EB92F4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79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25466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900C6-A6EA-4C58-AD20-1382294414B0}" type="datetimeFigureOut">
              <a:rPr lang="ru-RU" smtClean="0"/>
              <a:pPr/>
              <a:t>05.02.2021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5F83B-F653-47CC-A7E8-F86A62A255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80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900C6-A6EA-4C58-AD20-1382294414B0}" type="datetimeFigureOut">
              <a:rPr lang="ru-RU" smtClean="0"/>
              <a:pPr/>
              <a:t>05.02.2021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5F83B-F653-47CC-A7E8-F86A62A2553A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8E613EA-3D07-4F6B-BFBC-28C3438BFCC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79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39498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900C6-A6EA-4C58-AD20-1382294414B0}" type="datetimeFigureOut">
              <a:rPr lang="ru-RU" smtClean="0"/>
              <a:pPr/>
              <a:t>05.02.2021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5F83B-F653-47CC-A7E8-F86A62A2553A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5F26D4F-023D-44F5-825B-3F7C241444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79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08430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900C6-A6EA-4C58-AD20-1382294414B0}" type="datetimeFigureOut">
              <a:rPr lang="ru-RU" smtClean="0"/>
              <a:pPr/>
              <a:t>05.02.2021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5F83B-F653-47CC-A7E8-F86A62A255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515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1.png"/><Relationship Id="rId7" Type="http://schemas.openxmlformats.org/officeDocument/2006/relationships/chart" Target="../charts/chart1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1.xml"/><Relationship Id="rId5" Type="http://schemas.openxmlformats.org/officeDocument/2006/relationships/image" Target="../media/image37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1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chart" Target="../charts/chart13.xml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microsoft.com/office/2007/relationships/hdphoto" Target="../media/hdphoto1.wdp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tagram.com/melannett/" TargetMode="External"/><Relationship Id="rId13" Type="http://schemas.microsoft.com/office/2007/relationships/hdphoto" Target="../media/hdphoto15.wdp"/><Relationship Id="rId18" Type="http://schemas.openxmlformats.org/officeDocument/2006/relationships/image" Target="../media/image56.jpeg"/><Relationship Id="rId26" Type="http://schemas.microsoft.com/office/2007/relationships/hdphoto" Target="../media/hdphoto18.wdp"/><Relationship Id="rId3" Type="http://schemas.openxmlformats.org/officeDocument/2006/relationships/image" Target="../media/image51.png"/><Relationship Id="rId21" Type="http://schemas.openxmlformats.org/officeDocument/2006/relationships/hyperlink" Target="https://www.instagram.com/monstrikirka/" TargetMode="External"/><Relationship Id="rId7" Type="http://schemas.microsoft.com/office/2007/relationships/hdphoto" Target="../media/hdphoto13.wdp"/><Relationship Id="rId12" Type="http://schemas.openxmlformats.org/officeDocument/2006/relationships/image" Target="../media/image54.png"/><Relationship Id="rId17" Type="http://schemas.openxmlformats.org/officeDocument/2006/relationships/hyperlink" Target="https://www.instagram.com/elenakrygina/" TargetMode="External"/><Relationship Id="rId25" Type="http://schemas.openxmlformats.org/officeDocument/2006/relationships/image" Target="../media/image59.png"/><Relationship Id="rId2" Type="http://schemas.openxmlformats.org/officeDocument/2006/relationships/hyperlink" Target="https://www.instagram.com/milalevchuk/" TargetMode="External"/><Relationship Id="rId16" Type="http://schemas.microsoft.com/office/2007/relationships/hdphoto" Target="../media/hdphoto16.wdp"/><Relationship Id="rId20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hyperlink" Target="https://www.instagram.com/larangsovet/" TargetMode="External"/><Relationship Id="rId24" Type="http://schemas.openxmlformats.org/officeDocument/2006/relationships/hyperlink" Target="https://www.instagram.com/tanya.butskaya/" TargetMode="External"/><Relationship Id="rId5" Type="http://schemas.openxmlformats.org/officeDocument/2006/relationships/hyperlink" Target="https://www.instagram.com/doctor_komarovskiy/" TargetMode="External"/><Relationship Id="rId15" Type="http://schemas.openxmlformats.org/officeDocument/2006/relationships/image" Target="../media/image55.png"/><Relationship Id="rId23" Type="http://schemas.microsoft.com/office/2007/relationships/hdphoto" Target="../media/hdphoto17.wdp"/><Relationship Id="rId28" Type="http://schemas.openxmlformats.org/officeDocument/2006/relationships/image" Target="../media/image60.jpeg"/><Relationship Id="rId10" Type="http://schemas.microsoft.com/office/2007/relationships/hdphoto" Target="../media/hdphoto14.wdp"/><Relationship Id="rId19" Type="http://schemas.openxmlformats.org/officeDocument/2006/relationships/hyperlink" Target="https://www.instagram.com/lyubov_prblog/" TargetMode="External"/><Relationship Id="rId4" Type="http://schemas.microsoft.com/office/2007/relationships/hdphoto" Target="../media/hdphoto12.wdp"/><Relationship Id="rId9" Type="http://schemas.openxmlformats.org/officeDocument/2006/relationships/image" Target="../media/image53.png"/><Relationship Id="rId14" Type="http://schemas.openxmlformats.org/officeDocument/2006/relationships/hyperlink" Target="https://www.instagram.com/dipeshkova/" TargetMode="External"/><Relationship Id="rId22" Type="http://schemas.openxmlformats.org/officeDocument/2006/relationships/image" Target="../media/image58.png"/><Relationship Id="rId27" Type="http://schemas.openxmlformats.org/officeDocument/2006/relationships/hyperlink" Target="https://www.instagram.com/alinaguess_official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5.png"/><Relationship Id="rId7" Type="http://schemas.openxmlformats.org/officeDocument/2006/relationships/hyperlink" Target="http://www.omirussia.ru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socmedia@omirussia.ru" TargetMode="External"/><Relationship Id="rId5" Type="http://schemas.openxmlformats.org/officeDocument/2006/relationships/image" Target="../media/image2.jpeg"/><Relationship Id="rId4" Type="http://schemas.microsoft.com/office/2007/relationships/hdphoto" Target="../media/hdphoto19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9.png"/><Relationship Id="rId18" Type="http://schemas.microsoft.com/office/2007/relationships/hdphoto" Target="../media/hdphoto9.wdp"/><Relationship Id="rId3" Type="http://schemas.microsoft.com/office/2007/relationships/hdphoto" Target="../media/hdphoto1.wdp"/><Relationship Id="rId21" Type="http://schemas.openxmlformats.org/officeDocument/2006/relationships/image" Target="../media/image13.jpeg"/><Relationship Id="rId7" Type="http://schemas.openxmlformats.org/officeDocument/2006/relationships/image" Target="../media/image6.png"/><Relationship Id="rId12" Type="http://schemas.microsoft.com/office/2007/relationships/hdphoto" Target="../media/hdphoto6.wdp"/><Relationship Id="rId17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microsoft.com/office/2007/relationships/hdphoto" Target="../media/hdphoto8.wdp"/><Relationship Id="rId20" Type="http://schemas.microsoft.com/office/2007/relationships/hdphoto" Target="../media/hdphoto10.wdp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10" Type="http://schemas.microsoft.com/office/2007/relationships/hdphoto" Target="../media/hdphoto5.wdp"/><Relationship Id="rId19" Type="http://schemas.openxmlformats.org/officeDocument/2006/relationships/image" Target="../media/image12.png"/><Relationship Id="rId4" Type="http://schemas.openxmlformats.org/officeDocument/2006/relationships/image" Target="../media/image4.jpeg"/><Relationship Id="rId9" Type="http://schemas.openxmlformats.org/officeDocument/2006/relationships/image" Target="../media/image7.png"/><Relationship Id="rId14" Type="http://schemas.microsoft.com/office/2007/relationships/hdphoto" Target="../media/hdphoto7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microsoft.com/office/2007/relationships/hdphoto" Target="../media/hdphoto1.wdp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chart" Target="../charts/chart1.xml"/><Relationship Id="rId4" Type="http://schemas.microsoft.com/office/2007/relationships/hdphoto" Target="../media/hdphoto1.wdp"/><Relationship Id="rId9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13" Type="http://schemas.openxmlformats.org/officeDocument/2006/relationships/image" Target="../media/image33.png"/><Relationship Id="rId3" Type="http://schemas.openxmlformats.org/officeDocument/2006/relationships/image" Target="../media/image25.png"/><Relationship Id="rId7" Type="http://schemas.openxmlformats.org/officeDocument/2006/relationships/chart" Target="../charts/chart4.xml"/><Relationship Id="rId12" Type="http://schemas.openxmlformats.org/officeDocument/2006/relationships/image" Target="../media/image32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hdphoto" Target="../media/hdphoto1.wdp"/><Relationship Id="rId7" Type="http://schemas.openxmlformats.org/officeDocument/2006/relationships/chart" Target="../charts/chart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34.png"/><Relationship Id="rId4" Type="http://schemas.openxmlformats.org/officeDocument/2006/relationships/chart" Target="../charts/chart6.xml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8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795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758D21-1D3D-4C86-A008-EA916322087C}"/>
              </a:ext>
            </a:extLst>
          </p:cNvPr>
          <p:cNvSpPr txBox="1"/>
          <p:nvPr/>
        </p:nvSpPr>
        <p:spPr>
          <a:xfrm>
            <a:off x="469900" y="1704403"/>
            <a:ext cx="46101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bg1"/>
                </a:solidFill>
              </a:rPr>
              <a:t>LAUNCH TRACK:</a:t>
            </a:r>
          </a:p>
          <a:p>
            <a:pPr>
              <a:defRPr/>
            </a:pPr>
            <a:r>
              <a:rPr lang="ru-RU" sz="3600" b="1" dirty="0">
                <a:solidFill>
                  <a:schemeClr val="bg1"/>
                </a:solidFill>
              </a:rPr>
              <a:t>анализ отзывов о продукте в сети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759606" y="3313488"/>
            <a:ext cx="30845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Sentiments</a:t>
            </a:r>
          </a:p>
          <a:p>
            <a:pPr algn="ctr"/>
            <a:r>
              <a:rPr lang="en-US" sz="2000" b="1" dirty="0"/>
              <a:t>in user’s posts</a:t>
            </a:r>
            <a:endParaRPr lang="ru-RU" sz="2000" b="1" dirty="0"/>
          </a:p>
        </p:txBody>
      </p:sp>
      <p:grpSp>
        <p:nvGrpSpPr>
          <p:cNvPr id="18" name="Group 17"/>
          <p:cNvGrpSpPr/>
          <p:nvPr/>
        </p:nvGrpSpPr>
        <p:grpSpPr>
          <a:xfrm>
            <a:off x="4753787" y="3645894"/>
            <a:ext cx="7438213" cy="2588077"/>
            <a:chOff x="3324872" y="2770498"/>
            <a:chExt cx="5433848" cy="2798916"/>
          </a:xfrm>
        </p:grpSpPr>
        <p:graphicFrame>
          <p:nvGraphicFramePr>
            <p:cNvPr id="19" name="Chart 18"/>
            <p:cNvGraphicFramePr/>
            <p:nvPr/>
          </p:nvGraphicFramePr>
          <p:xfrm>
            <a:off x="3324872" y="2770498"/>
            <a:ext cx="5433848" cy="26835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0" name="Прямоугольник 5">
              <a:extLst>
                <a:ext uri="{FF2B5EF4-FFF2-40B4-BE49-F238E27FC236}">
                  <a16:creationId xmlns:a16="http://schemas.microsoft.com/office/drawing/2014/main" id="{B01710D4-0811-4E86-9331-D75D900A1BB2}"/>
                </a:ext>
              </a:extLst>
            </p:cNvPr>
            <p:cNvSpPr/>
            <p:nvPr/>
          </p:nvSpPr>
          <p:spPr>
            <a:xfrm>
              <a:off x="5336776" y="5338582"/>
              <a:ext cx="1609736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i="1" dirty="0">
                  <a:solidFill>
                    <a:schemeClr val="bg1">
                      <a:lumMod val="75000"/>
                    </a:schemeClr>
                  </a:solidFill>
                </a:rPr>
                <a:t>Negative m</a:t>
              </a:r>
              <a:r>
                <a:rPr lang="ru-RU" sz="900" i="1" dirty="0">
                  <a:solidFill>
                    <a:schemeClr val="bg1">
                      <a:lumMod val="75000"/>
                    </a:schemeClr>
                  </a:solidFill>
                </a:rPr>
                <a:t>entions base: N=</a:t>
              </a:r>
              <a:r>
                <a:rPr lang="en-US" sz="900" i="1" dirty="0">
                  <a:solidFill>
                    <a:schemeClr val="bg1">
                      <a:lumMod val="75000"/>
                    </a:schemeClr>
                  </a:solidFill>
                </a:rPr>
                <a:t>53</a:t>
              </a:r>
              <a:endParaRPr lang="ru-RU" sz="900" i="1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5236488" y="1406305"/>
            <a:ext cx="4556740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Such a number of positive comments is connected with the contest. </a:t>
            </a:r>
          </a:p>
          <a:p>
            <a:pPr algn="ctr"/>
            <a:r>
              <a:rPr lang="en-US" sz="2400" b="1" dirty="0"/>
              <a:t>34% </a:t>
            </a:r>
          </a:p>
          <a:p>
            <a:pPr algn="ctr"/>
            <a:r>
              <a:rPr lang="en-US" sz="1600" dirty="0"/>
              <a:t>of </a:t>
            </a:r>
            <a:r>
              <a:rPr lang="en-US" sz="1600" dirty="0">
                <a:solidFill>
                  <a:srgbClr val="548235"/>
                </a:solidFill>
              </a:rPr>
              <a:t>all positive messages </a:t>
            </a:r>
            <a:r>
              <a:rPr lang="en-US" sz="1600" dirty="0"/>
              <a:t>is belong to this contest </a:t>
            </a:r>
            <a:endParaRPr lang="ru-RU" sz="1600" dirty="0"/>
          </a:p>
        </p:txBody>
      </p:sp>
      <p:cxnSp>
        <p:nvCxnSpPr>
          <p:cNvPr id="22" name="Elbow Connector 21"/>
          <p:cNvCxnSpPr>
            <a:cxnSpLocks/>
            <a:stCxn id="17" idx="0"/>
          </p:cNvCxnSpPr>
          <p:nvPr/>
        </p:nvCxnSpPr>
        <p:spPr>
          <a:xfrm rot="5400000" flipH="1" flipV="1">
            <a:off x="4286661" y="1144061"/>
            <a:ext cx="489447" cy="2066674"/>
          </a:xfrm>
          <a:prstGeom prst="bentConnector2">
            <a:avLst/>
          </a:prstGeom>
          <a:ln w="285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/>
          <p:cNvCxnSpPr>
            <a:cxnSpLocks/>
            <a:endCxn id="19" idx="0"/>
          </p:cNvCxnSpPr>
          <p:nvPr/>
        </p:nvCxnSpPr>
        <p:spPr>
          <a:xfrm>
            <a:off x="3943072" y="2974164"/>
            <a:ext cx="4529821" cy="671730"/>
          </a:xfrm>
          <a:prstGeom prst="bentConnector2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1759606" y="2422121"/>
            <a:ext cx="3476882" cy="2648497"/>
            <a:chOff x="417216" y="2175642"/>
            <a:chExt cx="5517222" cy="3872367"/>
          </a:xfrm>
        </p:grpSpPr>
        <p:graphicFrame>
          <p:nvGraphicFramePr>
            <p:cNvPr id="17" name="Диаграмма 7"/>
            <p:cNvGraphicFramePr/>
            <p:nvPr/>
          </p:nvGraphicFramePr>
          <p:xfrm>
            <a:off x="417216" y="2175642"/>
            <a:ext cx="5517222" cy="364153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6" name="Прямоугольник 5">
              <a:extLst>
                <a:ext uri="{FF2B5EF4-FFF2-40B4-BE49-F238E27FC236}">
                  <a16:creationId xmlns:a16="http://schemas.microsoft.com/office/drawing/2014/main" id="{B01710D4-0811-4E86-9331-D75D900A1BB2}"/>
                </a:ext>
              </a:extLst>
            </p:cNvPr>
            <p:cNvSpPr/>
            <p:nvPr/>
          </p:nvSpPr>
          <p:spPr>
            <a:xfrm>
              <a:off x="2345847" y="5817177"/>
              <a:ext cx="1348446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i="1" dirty="0">
                  <a:solidFill>
                    <a:schemeClr val="bg1">
                      <a:lumMod val="75000"/>
                    </a:schemeClr>
                  </a:solidFill>
                </a:rPr>
                <a:t>User’s posts </a:t>
              </a:r>
              <a:r>
                <a:rPr lang="ru-RU" sz="900" i="1" dirty="0">
                  <a:solidFill>
                    <a:schemeClr val="bg1">
                      <a:lumMod val="75000"/>
                    </a:schemeClr>
                  </a:solidFill>
                </a:rPr>
                <a:t>base: N=</a:t>
              </a:r>
              <a:r>
                <a:rPr lang="en-US" sz="900" i="1" dirty="0">
                  <a:solidFill>
                    <a:schemeClr val="bg1">
                      <a:lumMod val="75000"/>
                    </a:schemeClr>
                  </a:solidFill>
                </a:rPr>
                <a:t>713</a:t>
              </a:r>
              <a:endParaRPr lang="ru-RU" sz="900" i="1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ECDE5819-B4A0-4B1A-B9DC-6112C5CA29BA}"/>
              </a:ext>
            </a:extLst>
          </p:cNvPr>
          <p:cNvSpPr txBox="1">
            <a:spLocks/>
          </p:cNvSpPr>
          <p:nvPr/>
        </p:nvSpPr>
        <p:spPr>
          <a:xfrm>
            <a:off x="1306813" y="420946"/>
            <a:ext cx="1051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r">
              <a:defRPr sz="4000" b="1">
                <a:solidFill>
                  <a:srgbClr val="4C7188"/>
                </a:solidFill>
              </a:defRPr>
            </a:lvl1pPr>
          </a:lstStyle>
          <a:p>
            <a:r>
              <a:rPr lang="ru-RU" dirty="0"/>
              <a:t>Тональность упоминаний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5C65D4D9-295D-4193-832B-65DC8BC8D1A9}"/>
              </a:ext>
            </a:extLst>
          </p:cNvPr>
          <p:cNvSpPr/>
          <p:nvPr/>
        </p:nvSpPr>
        <p:spPr>
          <a:xfrm>
            <a:off x="4919662" y="1153671"/>
            <a:ext cx="6929438" cy="36000"/>
          </a:xfrm>
          <a:prstGeom prst="rect">
            <a:avLst/>
          </a:prstGeom>
          <a:solidFill>
            <a:srgbClr val="4C7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9529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>
            <a:extLst>
              <a:ext uri="{FF2B5EF4-FFF2-40B4-BE49-F238E27FC236}">
                <a16:creationId xmlns:a16="http://schemas.microsoft.com/office/drawing/2014/main" id="{94705C9B-A1FC-4540-88FD-8134E8A31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-24064"/>
            <a:ext cx="121979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00AE2374-961B-4C6A-8EE5-2CF76BF2BE6D}"/>
              </a:ext>
            </a:extLst>
          </p:cNvPr>
          <p:cNvSpPr txBox="1">
            <a:spLocks/>
          </p:cNvSpPr>
          <p:nvPr/>
        </p:nvSpPr>
        <p:spPr>
          <a:xfrm>
            <a:off x="1333500" y="404496"/>
            <a:ext cx="1051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r">
              <a:defRPr sz="4000" b="1">
                <a:solidFill>
                  <a:srgbClr val="4C7188"/>
                </a:solidFill>
              </a:defRPr>
            </a:lvl1pPr>
          </a:lstStyle>
          <a:p>
            <a:r>
              <a:rPr lang="ru-RU" dirty="0"/>
              <a:t>Активная аудитория</a:t>
            </a: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A36A67F4-3637-4E4D-ACA2-A51B2F2D54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8839114"/>
              </p:ext>
            </p:extLst>
          </p:nvPr>
        </p:nvGraphicFramePr>
        <p:xfrm>
          <a:off x="3026316" y="1390757"/>
          <a:ext cx="2196000" cy="25155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8000"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ru-RU" sz="1050" b="1" kern="12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№</a:t>
                      </a:r>
                      <a:r>
                        <a:rPr lang="en-US" sz="1050" b="1" kern="12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 of Authors – authentic consumer voices coded</a:t>
                      </a:r>
                    </a:p>
                  </a:txBody>
                  <a:tcPr marL="68580" marR="68580" marT="34290" marB="3429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lang="ru-RU" sz="1050" b="1" kern="12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7</a:t>
                      </a:r>
                      <a:r>
                        <a:rPr lang="en-US" sz="1050" b="1" kern="12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050" b="1" kern="12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584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93016085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r>
                        <a:rPr lang="en-US" sz="1050" b="1" kern="12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Influential Authors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050" b="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</a:rPr>
                        <a:t>-</a:t>
                      </a:r>
                      <a:r>
                        <a:rPr lang="ru-RU" sz="1050" b="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</a:rPr>
                        <a:t> </a:t>
                      </a:r>
                      <a:r>
                        <a:rPr lang="en-US" sz="1050" b="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</a:rPr>
                        <a:t>more than 3000 subscribers</a:t>
                      </a:r>
                      <a:endParaRPr lang="ru-RU" sz="105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</a:rPr>
                        <a:t>89</a:t>
                      </a:r>
                      <a:endParaRPr lang="ru-RU" sz="105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</a:rPr>
                        <a:t>Engagement Rate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</a:rPr>
                        <a:t>-</a:t>
                      </a:r>
                      <a:r>
                        <a:rPr lang="ru-RU" sz="105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</a:rPr>
                        <a:t> </a:t>
                      </a:r>
                      <a:r>
                        <a:rPr lang="en-US" sz="105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</a:rPr>
                        <a:t>average number of posts per author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</a:rPr>
                        <a:t>1,2</a:t>
                      </a:r>
                      <a:endParaRPr lang="ru-RU" sz="105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r>
                        <a:rPr lang="en-US" sz="105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</a:rPr>
                        <a:t>Rate of Return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</a:rPr>
                        <a:t>- single message coverage</a:t>
                      </a:r>
                      <a:endParaRPr lang="ru-RU" sz="105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</a:rPr>
                        <a:t>7</a:t>
                      </a:r>
                      <a:r>
                        <a:rPr lang="en-US" sz="1050" b="1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</a:rPr>
                        <a:t> 069</a:t>
                      </a:r>
                      <a:endParaRPr lang="ru-RU" sz="105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Picture 29">
            <a:extLst>
              <a:ext uri="{FF2B5EF4-FFF2-40B4-BE49-F238E27FC236}">
                <a16:creationId xmlns:a16="http://schemas.microsoft.com/office/drawing/2014/main" id="{C5BEC540-6110-4F79-9DC2-DE636C56FE5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31144" y="1961571"/>
            <a:ext cx="2343399" cy="1590163"/>
          </a:xfrm>
          <a:prstGeom prst="rect">
            <a:avLst/>
          </a:prstGeom>
        </p:spPr>
      </p:pic>
      <p:sp>
        <p:nvSpPr>
          <p:cNvPr id="8" name="Rectangle 30">
            <a:extLst>
              <a:ext uri="{FF2B5EF4-FFF2-40B4-BE49-F238E27FC236}">
                <a16:creationId xmlns:a16="http://schemas.microsoft.com/office/drawing/2014/main" id="{E5507D0A-412B-4681-B161-6DB440E39E3A}"/>
              </a:ext>
            </a:extLst>
          </p:cNvPr>
          <p:cNvSpPr/>
          <p:nvPr/>
        </p:nvSpPr>
        <p:spPr>
          <a:xfrm>
            <a:off x="8912971" y="1568399"/>
            <a:ext cx="2688000" cy="400110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Gender*</a:t>
            </a:r>
            <a:endParaRPr lang="ru-RU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extBox 26">
            <a:extLst>
              <a:ext uri="{FF2B5EF4-FFF2-40B4-BE49-F238E27FC236}">
                <a16:creationId xmlns:a16="http://schemas.microsoft.com/office/drawing/2014/main" id="{35DCCE1A-6F18-42C8-8752-C708A4BD2798}"/>
              </a:ext>
            </a:extLst>
          </p:cNvPr>
          <p:cNvSpPr txBox="1"/>
          <p:nvPr/>
        </p:nvSpPr>
        <p:spPr>
          <a:xfrm>
            <a:off x="9558619" y="2319390"/>
            <a:ext cx="81600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680771" rtl="0" eaLnBrk="1" latinLnBrk="0" hangingPunct="1">
              <a:defRPr sz="1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0385" algn="l" defTabSz="680771" rtl="0" eaLnBrk="1" latinLnBrk="0" hangingPunct="1">
              <a:defRPr sz="1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0771" algn="l" defTabSz="680771" rtl="0" eaLnBrk="1" latinLnBrk="0" hangingPunct="1">
              <a:defRPr sz="1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1156" algn="l" defTabSz="680771" rtl="0" eaLnBrk="1" latinLnBrk="0" hangingPunct="1">
              <a:defRPr sz="1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61542" algn="l" defTabSz="680771" rtl="0" eaLnBrk="1" latinLnBrk="0" hangingPunct="1">
              <a:defRPr sz="1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1927" algn="l" defTabSz="680771" rtl="0" eaLnBrk="1" latinLnBrk="0" hangingPunct="1">
              <a:defRPr sz="1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42312" algn="l" defTabSz="680771" rtl="0" eaLnBrk="1" latinLnBrk="0" hangingPunct="1">
              <a:defRPr sz="1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82698" algn="l" defTabSz="680771" rtl="0" eaLnBrk="1" latinLnBrk="0" hangingPunct="1">
              <a:defRPr sz="1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23083" algn="l" defTabSz="680771" rtl="0" eaLnBrk="1" latinLnBrk="0" hangingPunct="1">
              <a:defRPr sz="1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67" b="1" dirty="0">
                <a:solidFill>
                  <a:schemeClr val="bg1"/>
                </a:solidFill>
              </a:rPr>
              <a:t>55</a:t>
            </a:r>
            <a:r>
              <a:rPr lang="ru-RU" sz="1867" b="1" dirty="0">
                <a:solidFill>
                  <a:schemeClr val="bg1"/>
                </a:solidFill>
              </a:rPr>
              <a:t>%</a:t>
            </a:r>
          </a:p>
        </p:txBody>
      </p:sp>
      <p:graphicFrame>
        <p:nvGraphicFramePr>
          <p:cNvPr id="11" name="Объект 5">
            <a:extLst>
              <a:ext uri="{FF2B5EF4-FFF2-40B4-BE49-F238E27FC236}">
                <a16:creationId xmlns:a16="http://schemas.microsoft.com/office/drawing/2014/main" id="{40BD7000-EB5E-4AE2-8923-DC4DD6AD7CA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43670" y="2111037"/>
          <a:ext cx="3552813" cy="3518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2" name="TextBox 26">
            <a:extLst>
              <a:ext uri="{FF2B5EF4-FFF2-40B4-BE49-F238E27FC236}">
                <a16:creationId xmlns:a16="http://schemas.microsoft.com/office/drawing/2014/main" id="{D68861A6-90D9-48FC-9D58-B277BABDA1A3}"/>
              </a:ext>
            </a:extLst>
          </p:cNvPr>
          <p:cNvSpPr txBox="1"/>
          <p:nvPr/>
        </p:nvSpPr>
        <p:spPr>
          <a:xfrm>
            <a:off x="10350656" y="2463019"/>
            <a:ext cx="81600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680771" rtl="0" eaLnBrk="1" latinLnBrk="0" hangingPunct="1">
              <a:defRPr sz="1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0385" algn="l" defTabSz="680771" rtl="0" eaLnBrk="1" latinLnBrk="0" hangingPunct="1">
              <a:defRPr sz="1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0771" algn="l" defTabSz="680771" rtl="0" eaLnBrk="1" latinLnBrk="0" hangingPunct="1">
              <a:defRPr sz="1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1156" algn="l" defTabSz="680771" rtl="0" eaLnBrk="1" latinLnBrk="0" hangingPunct="1">
              <a:defRPr sz="1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61542" algn="l" defTabSz="680771" rtl="0" eaLnBrk="1" latinLnBrk="0" hangingPunct="1">
              <a:defRPr sz="1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1927" algn="l" defTabSz="680771" rtl="0" eaLnBrk="1" latinLnBrk="0" hangingPunct="1">
              <a:defRPr sz="1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42312" algn="l" defTabSz="680771" rtl="0" eaLnBrk="1" latinLnBrk="0" hangingPunct="1">
              <a:defRPr sz="1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82698" algn="l" defTabSz="680771" rtl="0" eaLnBrk="1" latinLnBrk="0" hangingPunct="1">
              <a:defRPr sz="1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23083" algn="l" defTabSz="680771" rtl="0" eaLnBrk="1" latinLnBrk="0" hangingPunct="1">
              <a:defRPr sz="1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67" b="1" dirty="0">
                <a:solidFill>
                  <a:schemeClr val="bg1"/>
                </a:solidFill>
              </a:rPr>
              <a:t>45</a:t>
            </a:r>
            <a:r>
              <a:rPr lang="ru-RU" sz="1867" b="1" dirty="0">
                <a:solidFill>
                  <a:schemeClr val="bg1"/>
                </a:solidFill>
              </a:rPr>
              <a:t>%</a:t>
            </a:r>
          </a:p>
        </p:txBody>
      </p:sp>
      <p:cxnSp>
        <p:nvCxnSpPr>
          <p:cNvPr id="13" name="Соединительная линия уступом 9">
            <a:extLst>
              <a:ext uri="{FF2B5EF4-FFF2-40B4-BE49-F238E27FC236}">
                <a16:creationId xmlns:a16="http://schemas.microsoft.com/office/drawing/2014/main" id="{F20678EB-A2BF-4EE3-BD45-3D5EFDD92CC3}"/>
              </a:ext>
            </a:extLst>
          </p:cNvPr>
          <p:cNvCxnSpPr>
            <a:cxnSpLocks/>
          </p:cNvCxnSpPr>
          <p:nvPr/>
        </p:nvCxnSpPr>
        <p:spPr>
          <a:xfrm flipV="1">
            <a:off x="7676116" y="1805422"/>
            <a:ext cx="1138539" cy="805652"/>
          </a:xfrm>
          <a:prstGeom prst="bentConnector3">
            <a:avLst>
              <a:gd name="adj1" fmla="val 50000"/>
            </a:avLst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Chart 66">
            <a:extLst>
              <a:ext uri="{FF2B5EF4-FFF2-40B4-BE49-F238E27FC236}">
                <a16:creationId xmlns:a16="http://schemas.microsoft.com/office/drawing/2014/main" id="{8A974E45-BEC7-4E42-A3DA-EA41B975AE73}"/>
              </a:ext>
            </a:extLst>
          </p:cNvPr>
          <p:cNvGraphicFramePr/>
          <p:nvPr/>
        </p:nvGraphicFramePr>
        <p:xfrm>
          <a:off x="8568780" y="4055623"/>
          <a:ext cx="3465015" cy="27785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6" name="Rectangle 67">
            <a:extLst>
              <a:ext uri="{FF2B5EF4-FFF2-40B4-BE49-F238E27FC236}">
                <a16:creationId xmlns:a16="http://schemas.microsoft.com/office/drawing/2014/main" id="{EF728927-98C9-441C-9A14-DFF41B521A03}"/>
              </a:ext>
            </a:extLst>
          </p:cNvPr>
          <p:cNvSpPr/>
          <p:nvPr/>
        </p:nvSpPr>
        <p:spPr>
          <a:xfrm>
            <a:off x="8596483" y="4790725"/>
            <a:ext cx="3376383" cy="31651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7" name="Rectangle 30">
            <a:extLst>
              <a:ext uri="{FF2B5EF4-FFF2-40B4-BE49-F238E27FC236}">
                <a16:creationId xmlns:a16="http://schemas.microsoft.com/office/drawing/2014/main" id="{F2D3DA05-3649-4F3C-AF5C-5C5900BE1F4B}"/>
              </a:ext>
            </a:extLst>
          </p:cNvPr>
          <p:cNvSpPr/>
          <p:nvPr/>
        </p:nvSpPr>
        <p:spPr>
          <a:xfrm>
            <a:off x="8912971" y="3833185"/>
            <a:ext cx="2688000" cy="307777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Age Range **</a:t>
            </a:r>
            <a:endParaRPr lang="ru-RU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5A7EC27B-7BB2-487F-9D02-AFCEE4507390}"/>
              </a:ext>
            </a:extLst>
          </p:cNvPr>
          <p:cNvCxnSpPr>
            <a:cxnSpLocks/>
          </p:cNvCxnSpPr>
          <p:nvPr/>
        </p:nvCxnSpPr>
        <p:spPr>
          <a:xfrm>
            <a:off x="7676116" y="4846087"/>
            <a:ext cx="894678" cy="12516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 descr="Изображение выглядит как текст, карт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669DED51-7501-4F47-A46D-55176F1DFC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7287" y="4790725"/>
            <a:ext cx="3703919" cy="1741942"/>
          </a:xfrm>
          <a:prstGeom prst="rect">
            <a:avLst/>
          </a:prstGeom>
        </p:spPr>
      </p:pic>
      <p:cxnSp>
        <p:nvCxnSpPr>
          <p:cNvPr id="22" name="Соединительная линия уступом 9">
            <a:extLst>
              <a:ext uri="{FF2B5EF4-FFF2-40B4-BE49-F238E27FC236}">
                <a16:creationId xmlns:a16="http://schemas.microsoft.com/office/drawing/2014/main" id="{3241847A-C5D3-4857-B826-663169D22358}"/>
              </a:ext>
            </a:extLst>
          </p:cNvPr>
          <p:cNvCxnSpPr>
            <a:cxnSpLocks/>
          </p:cNvCxnSpPr>
          <p:nvPr/>
        </p:nvCxnSpPr>
        <p:spPr>
          <a:xfrm rot="10800000">
            <a:off x="4967311" y="4415419"/>
            <a:ext cx="764751" cy="12700"/>
          </a:xfrm>
          <a:prstGeom prst="bentConnector3">
            <a:avLst>
              <a:gd name="adj1" fmla="val 50000"/>
            </a:avLst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30">
            <a:extLst>
              <a:ext uri="{FF2B5EF4-FFF2-40B4-BE49-F238E27FC236}">
                <a16:creationId xmlns:a16="http://schemas.microsoft.com/office/drawing/2014/main" id="{8E969177-E46E-4AD2-AAFB-2E0AF23BBE73}"/>
              </a:ext>
            </a:extLst>
          </p:cNvPr>
          <p:cNvSpPr/>
          <p:nvPr/>
        </p:nvSpPr>
        <p:spPr>
          <a:xfrm>
            <a:off x="2187586" y="4236163"/>
            <a:ext cx="2688000" cy="307777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tx1">
                    <a:lumMod val="50000"/>
                    <a:lumOff val="50000"/>
                  </a:schemeClr>
                </a:solidFill>
              </a:rPr>
              <a:t>Geo</a:t>
            </a: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</a:t>
            </a:r>
            <a:endParaRPr lang="ru-RU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2C1BA6E1-32AC-47A1-A7F5-F00A2391CFAA}"/>
              </a:ext>
            </a:extLst>
          </p:cNvPr>
          <p:cNvSpPr/>
          <p:nvPr/>
        </p:nvSpPr>
        <p:spPr>
          <a:xfrm>
            <a:off x="4919662" y="1153671"/>
            <a:ext cx="6929438" cy="36000"/>
          </a:xfrm>
          <a:prstGeom prst="rect">
            <a:avLst/>
          </a:prstGeom>
          <a:solidFill>
            <a:srgbClr val="4C7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61453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>
            <a:extLst>
              <a:ext uri="{FF2B5EF4-FFF2-40B4-BE49-F238E27FC236}">
                <a16:creationId xmlns:a16="http://schemas.microsoft.com/office/drawing/2014/main" id="{2FA489C2-6929-4E1D-BB1F-49AA98A4B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-24064"/>
            <a:ext cx="121979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1315861"/>
              </p:ext>
            </p:extLst>
          </p:nvPr>
        </p:nvGraphicFramePr>
        <p:xfrm>
          <a:off x="1421801" y="5245596"/>
          <a:ext cx="10060125" cy="3543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46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4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4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4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74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74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740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740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74000">
                  <a:extLst>
                    <a:ext uri="{9D8B030D-6E8A-4147-A177-3AD203B41FA5}">
                      <a16:colId xmlns:a16="http://schemas.microsoft.com/office/drawing/2014/main" val="2242349074"/>
                    </a:ext>
                  </a:extLst>
                </a:gridCol>
              </a:tblGrid>
              <a:tr h="177165">
                <a:tc rowSpan="2">
                  <a:txBody>
                    <a:bodyPr/>
                    <a:lstStyle/>
                    <a:p>
                      <a:pPr algn="l"/>
                      <a:r>
                        <a:rPr lang="en-US" sz="1400" b="0" i="0" dirty="0">
                          <a:latin typeface="+mn-lt"/>
                        </a:rPr>
                        <a:t>Index</a:t>
                      </a:r>
                      <a:r>
                        <a:rPr lang="en-US" sz="1400" b="0" i="0" baseline="0" dirty="0">
                          <a:latin typeface="+mn-lt"/>
                        </a:rPr>
                        <a:t> of Interest*</a:t>
                      </a:r>
                      <a:endParaRPr lang="ru-RU" sz="1400" b="0" i="0" dirty="0">
                        <a:latin typeface="+mn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ru-RU" sz="11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ru-RU" sz="11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ru-RU" sz="11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69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ru-RU" sz="11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ru-RU" sz="11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145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ru-RU" sz="11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ru-RU" sz="11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ru-RU" sz="11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ru-RU" sz="11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ru-RU" sz="11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ru-RU" sz="11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165">
                <a:tc vMerge="1">
                  <a:txBody>
                    <a:bodyPr/>
                    <a:lstStyle/>
                    <a:p>
                      <a:pPr algn="l"/>
                      <a:endParaRPr lang="ru-RU" sz="1400" b="0" i="0" dirty="0"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</a:rPr>
                        <a:t>213</a:t>
                      </a: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8950918"/>
                  </a:ext>
                </a:extLst>
              </a:tr>
            </a:tbl>
          </a:graphicData>
        </a:graphic>
      </p:graphicFrame>
      <p:graphicFrame>
        <p:nvGraphicFramePr>
          <p:cNvPr id="11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1898054"/>
              </p:ext>
            </p:extLst>
          </p:nvPr>
        </p:nvGraphicFramePr>
        <p:xfrm>
          <a:off x="2913760" y="994849"/>
          <a:ext cx="8935340" cy="42559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Объект 2"/>
          <p:cNvSpPr txBox="1">
            <a:spLocks/>
          </p:cNvSpPr>
          <p:nvPr/>
        </p:nvSpPr>
        <p:spPr>
          <a:xfrm>
            <a:off x="4015938" y="5659285"/>
            <a:ext cx="6246754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* Engagement (the sum of all comments, likes and reposts) to the number of posts in the category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340" t="2994" r="11781" b="15599"/>
          <a:stretch/>
        </p:blipFill>
        <p:spPr>
          <a:xfrm>
            <a:off x="7255170" y="2257574"/>
            <a:ext cx="441961" cy="4680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841" t="11498" r="17537" b="23546"/>
          <a:stretch/>
        </p:blipFill>
        <p:spPr>
          <a:xfrm>
            <a:off x="5043777" y="2372993"/>
            <a:ext cx="458406" cy="46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AE16071-FF18-4019-BFBA-2E4B51E34D1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803" t="15522" r="21874" b="29354"/>
          <a:stretch/>
        </p:blipFill>
        <p:spPr>
          <a:xfrm>
            <a:off x="3427411" y="1226705"/>
            <a:ext cx="469690" cy="46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9139430-0ADA-4670-BDF9-8406C4C26BC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613" t="4488" r="19142" b="17047"/>
          <a:stretch/>
        </p:blipFill>
        <p:spPr>
          <a:xfrm>
            <a:off x="10371904" y="2657129"/>
            <a:ext cx="359320" cy="4680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59C3037-170A-4A58-888F-73080B17F0C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56" r="13406" b="13433"/>
          <a:stretch/>
        </p:blipFill>
        <p:spPr>
          <a:xfrm>
            <a:off x="11099581" y="2840810"/>
            <a:ext cx="402961" cy="4680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0102B63-12D8-4D48-B98F-15AB8CA769F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012" t="5260" r="22272" b="20023"/>
          <a:stretch/>
        </p:blipFill>
        <p:spPr>
          <a:xfrm>
            <a:off x="9622813" y="2639622"/>
            <a:ext cx="355251" cy="4680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2A2A0EE-BA15-478B-B363-A85BD6AC420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56" t="24652" r="10905" b="36918"/>
          <a:stretch/>
        </p:blipFill>
        <p:spPr>
          <a:xfrm flipH="1">
            <a:off x="5720735" y="2255970"/>
            <a:ext cx="592906" cy="29653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43FBEE0-D6AE-4CF9-B2DF-EC7AB2E9B83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872" r="15866" b="13433"/>
          <a:stretch/>
        </p:blipFill>
        <p:spPr>
          <a:xfrm>
            <a:off x="8879577" y="2522834"/>
            <a:ext cx="374452" cy="46800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35437F85-E833-4B5E-9100-409E860D30B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79" t="2786" r="8540" b="17046"/>
          <a:stretch/>
        </p:blipFill>
        <p:spPr>
          <a:xfrm>
            <a:off x="6550864" y="2372993"/>
            <a:ext cx="491426" cy="46800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AF7623C0-49AE-4444-9F8F-839101374E4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261" r="10905" b="13234"/>
          <a:stretch/>
        </p:blipFill>
        <p:spPr>
          <a:xfrm>
            <a:off x="8090971" y="2606810"/>
            <a:ext cx="419822" cy="468000"/>
          </a:xfrm>
          <a:prstGeom prst="rect">
            <a:avLst/>
          </a:prstGeom>
        </p:spPr>
      </p:pic>
      <p:sp>
        <p:nvSpPr>
          <p:cNvPr id="25" name="Oval 11">
            <a:extLst>
              <a:ext uri="{FF2B5EF4-FFF2-40B4-BE49-F238E27FC236}">
                <a16:creationId xmlns:a16="http://schemas.microsoft.com/office/drawing/2014/main" id="{EEB0BF71-50CD-46C7-A007-68CE776D2529}"/>
              </a:ext>
            </a:extLst>
          </p:cNvPr>
          <p:cNvSpPr/>
          <p:nvPr/>
        </p:nvSpPr>
        <p:spPr>
          <a:xfrm>
            <a:off x="4069304" y="5219656"/>
            <a:ext cx="362622" cy="2184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11">
            <a:extLst>
              <a:ext uri="{FF2B5EF4-FFF2-40B4-BE49-F238E27FC236}">
                <a16:creationId xmlns:a16="http://schemas.microsoft.com/office/drawing/2014/main" id="{15297BE7-76F8-48D3-8FF5-1E9DA767DF28}"/>
              </a:ext>
            </a:extLst>
          </p:cNvPr>
          <p:cNvSpPr/>
          <p:nvPr/>
        </p:nvSpPr>
        <p:spPr>
          <a:xfrm>
            <a:off x="4305893" y="5402082"/>
            <a:ext cx="362622" cy="2184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11">
            <a:extLst>
              <a:ext uri="{FF2B5EF4-FFF2-40B4-BE49-F238E27FC236}">
                <a16:creationId xmlns:a16="http://schemas.microsoft.com/office/drawing/2014/main" id="{767199C3-B46A-4D5A-8621-8774135C013A}"/>
              </a:ext>
            </a:extLst>
          </p:cNvPr>
          <p:cNvSpPr/>
          <p:nvPr/>
        </p:nvSpPr>
        <p:spPr>
          <a:xfrm>
            <a:off x="6478911" y="5191393"/>
            <a:ext cx="362622" cy="237781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11">
            <a:extLst>
              <a:ext uri="{FF2B5EF4-FFF2-40B4-BE49-F238E27FC236}">
                <a16:creationId xmlns:a16="http://schemas.microsoft.com/office/drawing/2014/main" id="{12F2D6A5-AC83-4404-A566-40E9F26D22BF}"/>
              </a:ext>
            </a:extLst>
          </p:cNvPr>
          <p:cNvSpPr/>
          <p:nvPr/>
        </p:nvSpPr>
        <p:spPr>
          <a:xfrm>
            <a:off x="6541707" y="5395660"/>
            <a:ext cx="362622" cy="237781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DFB9D15-1D44-4E55-BCCA-F662A3050343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766" t="5324" r="17198" b="21052"/>
          <a:stretch/>
        </p:blipFill>
        <p:spPr>
          <a:xfrm>
            <a:off x="4345732" y="1936237"/>
            <a:ext cx="426127" cy="468000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6388523" y="2267591"/>
            <a:ext cx="786140" cy="34384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D81CAE9F-A3C9-425B-ADC3-7641611D4196}"/>
              </a:ext>
            </a:extLst>
          </p:cNvPr>
          <p:cNvSpPr txBox="1">
            <a:spLocks/>
          </p:cNvSpPr>
          <p:nvPr/>
        </p:nvSpPr>
        <p:spPr>
          <a:xfrm>
            <a:off x="1450347" y="430974"/>
            <a:ext cx="1051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r">
              <a:defRPr sz="4000" b="1">
                <a:solidFill>
                  <a:srgbClr val="4C7188"/>
                </a:solidFill>
              </a:defRPr>
            </a:lvl1pPr>
          </a:lstStyle>
          <a:p>
            <a:r>
              <a:rPr lang="ru-RU" dirty="0"/>
              <a:t>Основные топики обсуждений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70601668-861E-49AE-A27B-FBD63DED14A9}"/>
              </a:ext>
            </a:extLst>
          </p:cNvPr>
          <p:cNvSpPr/>
          <p:nvPr/>
        </p:nvSpPr>
        <p:spPr>
          <a:xfrm>
            <a:off x="4919662" y="1153671"/>
            <a:ext cx="6929438" cy="36000"/>
          </a:xfrm>
          <a:prstGeom prst="rect">
            <a:avLst/>
          </a:prstGeom>
          <a:solidFill>
            <a:srgbClr val="4C7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58874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8549" y="1575235"/>
            <a:ext cx="9663451" cy="5150244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74D5151-94F0-4AA8-99FC-3DFB9355F085}"/>
              </a:ext>
            </a:extLst>
          </p:cNvPr>
          <p:cNvSpPr txBox="1">
            <a:spLocks/>
          </p:cNvSpPr>
          <p:nvPr/>
        </p:nvSpPr>
        <p:spPr>
          <a:xfrm>
            <a:off x="1450347" y="430974"/>
            <a:ext cx="1051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r">
              <a:defRPr sz="4000" b="1">
                <a:solidFill>
                  <a:srgbClr val="4C7188"/>
                </a:solidFill>
              </a:defRPr>
            </a:lvl1pPr>
          </a:lstStyle>
          <a:p>
            <a:r>
              <a:rPr lang="ru-RU" dirty="0"/>
              <a:t>Атрибуты продукта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C2FBF6D-ECD2-4CFE-9A95-F238ECDF2FB0}"/>
              </a:ext>
            </a:extLst>
          </p:cNvPr>
          <p:cNvSpPr/>
          <p:nvPr/>
        </p:nvSpPr>
        <p:spPr>
          <a:xfrm>
            <a:off x="4919662" y="1153671"/>
            <a:ext cx="6929438" cy="36000"/>
          </a:xfrm>
          <a:prstGeom prst="rect">
            <a:avLst/>
          </a:prstGeom>
          <a:solidFill>
            <a:srgbClr val="4C7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20142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08360" y="1514698"/>
          <a:ext cx="11375280" cy="268830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35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0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0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208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184860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rgbClr val="446276"/>
                          </a:solidFill>
                          <a:effectLst/>
                          <a:latin typeface="+mn-lt"/>
                        </a:rPr>
                        <a:t>Name</a:t>
                      </a:r>
                      <a:endParaRPr lang="ru-RU" sz="1100" b="0" dirty="0">
                        <a:solidFill>
                          <a:srgbClr val="446276"/>
                        </a:solidFill>
                        <a:effectLst/>
                        <a:latin typeface="+mn-lt"/>
                      </a:endParaRPr>
                    </a:p>
                  </a:txBody>
                  <a:tcPr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500" dirty="0">
                        <a:solidFill>
                          <a:srgbClr val="446276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300" dirty="0">
                        <a:solidFill>
                          <a:srgbClr val="446276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300" dirty="0">
                        <a:solidFill>
                          <a:srgbClr val="446276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300" dirty="0">
                        <a:solidFill>
                          <a:srgbClr val="446276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300" dirty="0">
                        <a:solidFill>
                          <a:srgbClr val="446276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rgbClr val="446276"/>
                          </a:solidFill>
                          <a:effectLst/>
                          <a:latin typeface="+mn-lt"/>
                        </a:rPr>
                        <a:t>Followers</a:t>
                      </a:r>
                      <a:endParaRPr lang="ru-RU" sz="1100" b="0" dirty="0">
                        <a:solidFill>
                          <a:srgbClr val="446276"/>
                        </a:solidFill>
                        <a:effectLst/>
                        <a:latin typeface="+mn-lt"/>
                      </a:endParaRPr>
                    </a:p>
                  </a:txBody>
                  <a:tcPr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446276"/>
                          </a:solidFill>
                          <a:latin typeface="+mn-lt"/>
                        </a:rPr>
                        <a:t>1,5 m</a:t>
                      </a:r>
                      <a:endParaRPr lang="ru-RU" sz="1600" dirty="0">
                        <a:solidFill>
                          <a:srgbClr val="446276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446276"/>
                          </a:solidFill>
                          <a:latin typeface="+mn-lt"/>
                        </a:rPr>
                        <a:t>2,2 m</a:t>
                      </a:r>
                      <a:endParaRPr lang="ru-RU" sz="1600" dirty="0">
                        <a:solidFill>
                          <a:srgbClr val="446276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446276"/>
                          </a:solidFill>
                          <a:latin typeface="+mn-lt"/>
                        </a:rPr>
                        <a:t>853</a:t>
                      </a:r>
                      <a:r>
                        <a:rPr lang="en-US" sz="1600" baseline="0" dirty="0">
                          <a:solidFill>
                            <a:srgbClr val="446276"/>
                          </a:solidFill>
                          <a:latin typeface="+mn-lt"/>
                        </a:rPr>
                        <a:t> k</a:t>
                      </a:r>
                      <a:endParaRPr lang="ru-RU" sz="1600" dirty="0">
                        <a:solidFill>
                          <a:srgbClr val="446276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446276"/>
                          </a:solidFill>
                          <a:latin typeface="+mn-lt"/>
                        </a:rPr>
                        <a:t>1,3 m</a:t>
                      </a:r>
                      <a:endParaRPr lang="ru-RU" sz="1600" dirty="0">
                        <a:solidFill>
                          <a:srgbClr val="446276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446276"/>
                          </a:solidFill>
                          <a:latin typeface="+mn-lt"/>
                        </a:rPr>
                        <a:t>1 m</a:t>
                      </a:r>
                      <a:endParaRPr lang="ru-RU" sz="1600" dirty="0">
                        <a:solidFill>
                          <a:srgbClr val="446276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7440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rgbClr val="446276"/>
                          </a:solidFill>
                          <a:effectLst/>
                          <a:latin typeface="+mn-lt"/>
                        </a:rPr>
                        <a:t>Bio</a:t>
                      </a:r>
                      <a:endParaRPr lang="ru-RU" sz="1100" b="0" dirty="0">
                        <a:solidFill>
                          <a:srgbClr val="446276"/>
                        </a:solidFill>
                        <a:effectLst/>
                        <a:latin typeface="+mn-lt"/>
                      </a:endParaRPr>
                    </a:p>
                  </a:txBody>
                  <a:tcPr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rgbClr val="446276"/>
                          </a:solidFill>
                          <a:latin typeface="+mn-lt"/>
                        </a:rPr>
                        <a:t>Writes about her life and articles about </a:t>
                      </a:r>
                      <a:r>
                        <a:rPr lang="en-US" sz="1300" b="1" u="sng" dirty="0">
                          <a:solidFill>
                            <a:srgbClr val="446276"/>
                          </a:solidFill>
                          <a:latin typeface="+mn-lt"/>
                        </a:rPr>
                        <a:t>relationship between</a:t>
                      </a:r>
                      <a:r>
                        <a:rPr lang="en-US" sz="1300" b="1" u="sng" baseline="0" dirty="0">
                          <a:solidFill>
                            <a:srgbClr val="446276"/>
                          </a:solidFill>
                          <a:latin typeface="+mn-lt"/>
                        </a:rPr>
                        <a:t> women and men</a:t>
                      </a:r>
                      <a:r>
                        <a:rPr lang="en-US" sz="1300" baseline="0" dirty="0">
                          <a:solidFill>
                            <a:srgbClr val="446276"/>
                          </a:solidFill>
                          <a:latin typeface="+mn-lt"/>
                        </a:rPr>
                        <a:t>. Released 2 books and her online course for women.</a:t>
                      </a:r>
                      <a:endParaRPr lang="ru-RU" sz="1300" dirty="0">
                        <a:solidFill>
                          <a:srgbClr val="446276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rgbClr val="446276"/>
                          </a:solidFill>
                          <a:latin typeface="+mn-lt"/>
                        </a:rPr>
                        <a:t>Pediatrician, writes about </a:t>
                      </a:r>
                      <a:r>
                        <a:rPr lang="en-US" sz="1300" b="1" u="sng" dirty="0">
                          <a:solidFill>
                            <a:srgbClr val="446276"/>
                          </a:solidFill>
                          <a:latin typeface="+mn-lt"/>
                        </a:rPr>
                        <a:t>parenting and children health.</a:t>
                      </a:r>
                      <a:endParaRPr lang="ru-RU" sz="1300" b="1" u="sng" dirty="0">
                        <a:solidFill>
                          <a:srgbClr val="446276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rgbClr val="446276"/>
                          </a:solidFill>
                          <a:latin typeface="+mn-lt"/>
                        </a:rPr>
                        <a:t>Conducts paid </a:t>
                      </a:r>
                      <a:r>
                        <a:rPr lang="en-US" sz="1300" b="1" u="sng" dirty="0">
                          <a:solidFill>
                            <a:srgbClr val="446276"/>
                          </a:solidFill>
                          <a:latin typeface="+mn-lt"/>
                        </a:rPr>
                        <a:t>marathons </a:t>
                      </a:r>
                      <a:r>
                        <a:rPr lang="en-US" sz="1300" dirty="0">
                          <a:solidFill>
                            <a:srgbClr val="446276"/>
                          </a:solidFill>
                          <a:latin typeface="+mn-lt"/>
                        </a:rPr>
                        <a:t>that helps</a:t>
                      </a:r>
                      <a:r>
                        <a:rPr lang="en-US" sz="1300" baseline="0" dirty="0">
                          <a:solidFill>
                            <a:srgbClr val="446276"/>
                          </a:solidFill>
                          <a:latin typeface="+mn-lt"/>
                        </a:rPr>
                        <a:t> to develop </a:t>
                      </a:r>
                      <a:r>
                        <a:rPr lang="en-US" sz="1300" b="1" u="sng" baseline="0" dirty="0">
                          <a:solidFill>
                            <a:srgbClr val="446276"/>
                          </a:solidFill>
                          <a:latin typeface="+mn-lt"/>
                        </a:rPr>
                        <a:t>healthy habits</a:t>
                      </a:r>
                      <a:r>
                        <a:rPr lang="en-US" sz="1300" baseline="0" dirty="0">
                          <a:solidFill>
                            <a:srgbClr val="446276"/>
                          </a:solidFill>
                          <a:latin typeface="+mn-lt"/>
                        </a:rPr>
                        <a:t>.</a:t>
                      </a:r>
                      <a:endParaRPr lang="ru-RU" sz="1300" dirty="0">
                        <a:solidFill>
                          <a:srgbClr val="446276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u="sng" dirty="0">
                          <a:solidFill>
                            <a:srgbClr val="446276"/>
                          </a:solidFill>
                          <a:latin typeface="+mn-lt"/>
                        </a:rPr>
                        <a:t>Psychologist</a:t>
                      </a:r>
                      <a:r>
                        <a:rPr lang="en-US" sz="1300" baseline="0" dirty="0">
                          <a:solidFill>
                            <a:srgbClr val="446276"/>
                          </a:solidFill>
                          <a:latin typeface="+mn-lt"/>
                        </a:rPr>
                        <a:t> and mother of 5 children. Released 15 books. Writes about </a:t>
                      </a:r>
                      <a:r>
                        <a:rPr lang="en-US" sz="1300" b="1" u="sng" baseline="0" dirty="0">
                          <a:solidFill>
                            <a:srgbClr val="446276"/>
                          </a:solidFill>
                          <a:latin typeface="+mn-lt"/>
                        </a:rPr>
                        <a:t>parenting.</a:t>
                      </a:r>
                      <a:endParaRPr lang="ru-RU" sz="1300" b="1" u="sng" dirty="0">
                        <a:solidFill>
                          <a:srgbClr val="446276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rgbClr val="446276"/>
                          </a:solidFill>
                          <a:latin typeface="+mn-lt"/>
                        </a:rPr>
                        <a:t>Her</a:t>
                      </a:r>
                      <a:r>
                        <a:rPr lang="en-US" sz="1300" baseline="0" dirty="0">
                          <a:solidFill>
                            <a:srgbClr val="446276"/>
                          </a:solidFill>
                          <a:latin typeface="+mn-lt"/>
                        </a:rPr>
                        <a:t> blog is for mothers, writes about </a:t>
                      </a:r>
                      <a:r>
                        <a:rPr lang="en-US" sz="1300" b="1" u="sng" baseline="0" dirty="0">
                          <a:solidFill>
                            <a:srgbClr val="446276"/>
                          </a:solidFill>
                          <a:latin typeface="+mn-lt"/>
                        </a:rPr>
                        <a:t>children master classes and unusual ideas for parenting.</a:t>
                      </a:r>
                      <a:endParaRPr lang="ru-RU" sz="1300" b="1" u="sng" dirty="0">
                        <a:solidFill>
                          <a:srgbClr val="446276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408360" y="4258153"/>
          <a:ext cx="11375280" cy="246478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35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0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0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208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184860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rgbClr val="44627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Name</a:t>
                      </a:r>
                      <a:endParaRPr lang="ru-RU" sz="1100" b="0" dirty="0">
                        <a:solidFill>
                          <a:srgbClr val="44627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500" dirty="0">
                        <a:solidFill>
                          <a:srgbClr val="446276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300" dirty="0">
                        <a:solidFill>
                          <a:srgbClr val="446276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300" dirty="0">
                        <a:solidFill>
                          <a:srgbClr val="446276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300" dirty="0">
                        <a:solidFill>
                          <a:srgbClr val="446276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300" dirty="0">
                        <a:solidFill>
                          <a:srgbClr val="446276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 dirty="0">
                          <a:solidFill>
                            <a:srgbClr val="446276"/>
                          </a:solidFill>
                          <a:effectLst/>
                          <a:latin typeface="+mn-lt"/>
                        </a:rPr>
                        <a:t>Followers</a:t>
                      </a:r>
                      <a:endParaRPr lang="ru-RU" sz="1100" b="0" dirty="0">
                        <a:solidFill>
                          <a:srgbClr val="446276"/>
                        </a:solidFill>
                        <a:effectLst/>
                        <a:latin typeface="+mn-lt"/>
                      </a:endParaRPr>
                    </a:p>
                  </a:txBody>
                  <a:tcPr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446276"/>
                          </a:solidFill>
                          <a:latin typeface="+mn-lt"/>
                        </a:rPr>
                        <a:t>626 k</a:t>
                      </a:r>
                      <a:endParaRPr lang="ru-RU" sz="1600" dirty="0">
                        <a:solidFill>
                          <a:srgbClr val="446276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446276"/>
                          </a:solidFill>
                          <a:latin typeface="+mn-lt"/>
                        </a:rPr>
                        <a:t>775 k</a:t>
                      </a:r>
                      <a:endParaRPr lang="ru-RU" sz="1600" dirty="0">
                        <a:solidFill>
                          <a:srgbClr val="446276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446276"/>
                          </a:solidFill>
                          <a:latin typeface="+mn-lt"/>
                        </a:rPr>
                        <a:t>856 k</a:t>
                      </a:r>
                      <a:endParaRPr lang="ru-RU" sz="1600" dirty="0">
                        <a:solidFill>
                          <a:srgbClr val="446276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446276"/>
                          </a:solidFill>
                          <a:latin typeface="+mn-lt"/>
                        </a:rPr>
                        <a:t>1,5 m</a:t>
                      </a:r>
                      <a:endParaRPr lang="ru-RU" sz="1600" dirty="0">
                        <a:solidFill>
                          <a:srgbClr val="446276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446276"/>
                          </a:solidFill>
                          <a:latin typeface="+mn-lt"/>
                        </a:rPr>
                        <a:t>27,5 k</a:t>
                      </a:r>
                      <a:endParaRPr lang="ru-RU" sz="1600" dirty="0">
                        <a:solidFill>
                          <a:srgbClr val="446276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4000">
                <a:tc>
                  <a:txBody>
                    <a:bodyPr/>
                    <a:lstStyle/>
                    <a:p>
                      <a:pPr algn="ctr"/>
                      <a:r>
                        <a:rPr lang="en-US" sz="1100" b="1" u="none" dirty="0">
                          <a:solidFill>
                            <a:srgbClr val="446276"/>
                          </a:solidFill>
                          <a:effectLst/>
                          <a:latin typeface="+mn-lt"/>
                        </a:rPr>
                        <a:t>Bio</a:t>
                      </a:r>
                      <a:endParaRPr lang="ru-RU" sz="1100" b="1" u="none" dirty="0">
                        <a:solidFill>
                          <a:srgbClr val="446276"/>
                        </a:solidFill>
                        <a:effectLst/>
                        <a:latin typeface="+mn-lt"/>
                      </a:endParaRPr>
                    </a:p>
                  </a:txBody>
                  <a:tcPr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rgbClr val="446276"/>
                          </a:solidFill>
                          <a:latin typeface="+mn-lt"/>
                        </a:rPr>
                        <a:t>Very famous beauty</a:t>
                      </a:r>
                      <a:r>
                        <a:rPr lang="en-US" sz="1300" baseline="0" dirty="0">
                          <a:solidFill>
                            <a:srgbClr val="446276"/>
                          </a:solidFill>
                          <a:latin typeface="+mn-lt"/>
                        </a:rPr>
                        <a:t> blogger with a lot of video </a:t>
                      </a:r>
                      <a:r>
                        <a:rPr lang="en-US" sz="1300" b="1" u="sng" baseline="0" dirty="0">
                          <a:solidFill>
                            <a:srgbClr val="446276"/>
                          </a:solidFill>
                          <a:latin typeface="+mn-lt"/>
                        </a:rPr>
                        <a:t>tutorials. </a:t>
                      </a:r>
                      <a:r>
                        <a:rPr lang="en-US" sz="1300" baseline="0" dirty="0">
                          <a:solidFill>
                            <a:srgbClr val="446276"/>
                          </a:solidFill>
                          <a:latin typeface="+mn-lt"/>
                        </a:rPr>
                        <a:t>Releases her own beauty boxes.</a:t>
                      </a:r>
                      <a:endParaRPr lang="ru-RU" sz="1300" dirty="0">
                        <a:solidFill>
                          <a:srgbClr val="446276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u="none" dirty="0">
                          <a:solidFill>
                            <a:srgbClr val="446276"/>
                          </a:solidFill>
                          <a:latin typeface="+mn-lt"/>
                        </a:rPr>
                        <a:t>Blog</a:t>
                      </a:r>
                      <a:r>
                        <a:rPr lang="en-US" sz="1300" b="0" u="none" baseline="0" dirty="0">
                          <a:solidFill>
                            <a:srgbClr val="446276"/>
                          </a:solidFill>
                          <a:latin typeface="+mn-lt"/>
                        </a:rPr>
                        <a:t>ger who writes about </a:t>
                      </a:r>
                      <a:r>
                        <a:rPr lang="en-US" sz="1300" b="1" u="sng" baseline="0" dirty="0">
                          <a:solidFill>
                            <a:srgbClr val="446276"/>
                          </a:solidFill>
                          <a:latin typeface="+mn-lt"/>
                        </a:rPr>
                        <a:t>PR in Instagram. </a:t>
                      </a:r>
                      <a:r>
                        <a:rPr lang="en-US" sz="1300" b="0" u="none" baseline="0" dirty="0">
                          <a:solidFill>
                            <a:srgbClr val="446276"/>
                          </a:solidFill>
                          <a:latin typeface="+mn-lt"/>
                        </a:rPr>
                        <a:t>Useful articles for starters in blogging sphere.</a:t>
                      </a:r>
                      <a:endParaRPr lang="ru-RU" sz="1300" b="0" u="none" dirty="0">
                        <a:solidFill>
                          <a:srgbClr val="446276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u="none" dirty="0">
                          <a:solidFill>
                            <a:srgbClr val="446276"/>
                          </a:solidFill>
                          <a:latin typeface="+mn-lt"/>
                        </a:rPr>
                        <a:t>Organizer of popular “Young</a:t>
                      </a:r>
                      <a:r>
                        <a:rPr lang="en-US" sz="1300" b="0" u="none" baseline="0" dirty="0">
                          <a:solidFill>
                            <a:srgbClr val="446276"/>
                          </a:solidFill>
                          <a:latin typeface="+mn-lt"/>
                        </a:rPr>
                        <a:t> Mothers Club</a:t>
                      </a:r>
                      <a:r>
                        <a:rPr lang="en-US" sz="1300" b="0" u="none" dirty="0">
                          <a:solidFill>
                            <a:srgbClr val="446276"/>
                          </a:solidFill>
                          <a:latin typeface="+mn-lt"/>
                        </a:rPr>
                        <a:t>”. Blog about </a:t>
                      </a:r>
                      <a:r>
                        <a:rPr lang="en-US" sz="1300" b="1" u="sng" dirty="0">
                          <a:solidFill>
                            <a:srgbClr val="446276"/>
                          </a:solidFill>
                          <a:latin typeface="+mn-lt"/>
                        </a:rPr>
                        <a:t>motherhood.</a:t>
                      </a:r>
                      <a:endParaRPr lang="ru-RU" sz="1300" b="1" u="sng" dirty="0">
                        <a:solidFill>
                          <a:srgbClr val="446276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rgbClr val="446276"/>
                          </a:solidFill>
                          <a:latin typeface="+mn-lt"/>
                        </a:rPr>
                        <a:t>Pediatrician and expert</a:t>
                      </a:r>
                      <a:r>
                        <a:rPr lang="en-US" sz="1300" baseline="0" dirty="0">
                          <a:solidFill>
                            <a:srgbClr val="446276"/>
                          </a:solidFill>
                          <a:latin typeface="+mn-lt"/>
                        </a:rPr>
                        <a:t> in </a:t>
                      </a:r>
                      <a:r>
                        <a:rPr lang="en-US" sz="1300" b="1" u="sng" baseline="0" dirty="0">
                          <a:solidFill>
                            <a:srgbClr val="446276"/>
                          </a:solidFill>
                          <a:latin typeface="+mn-lt"/>
                        </a:rPr>
                        <a:t>maternity hospitals</a:t>
                      </a:r>
                      <a:r>
                        <a:rPr lang="en-US" sz="1300" baseline="0" dirty="0">
                          <a:solidFill>
                            <a:srgbClr val="446276"/>
                          </a:solidFill>
                          <a:latin typeface="+mn-lt"/>
                        </a:rPr>
                        <a:t>. Also writes about </a:t>
                      </a:r>
                      <a:r>
                        <a:rPr lang="en-US" sz="1300" b="1" u="sng" baseline="0" dirty="0">
                          <a:solidFill>
                            <a:srgbClr val="446276"/>
                          </a:solidFill>
                          <a:latin typeface="+mn-lt"/>
                        </a:rPr>
                        <a:t>parenting.</a:t>
                      </a:r>
                      <a:endParaRPr lang="ru-RU" sz="1300" b="1" u="sng" dirty="0">
                        <a:solidFill>
                          <a:srgbClr val="446276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u="sng" dirty="0">
                          <a:solidFill>
                            <a:srgbClr val="446276"/>
                          </a:solidFill>
                          <a:latin typeface="+mn-lt"/>
                        </a:rPr>
                        <a:t>Makeup artist</a:t>
                      </a:r>
                      <a:r>
                        <a:rPr lang="en-US" sz="1300" dirty="0">
                          <a:solidFill>
                            <a:srgbClr val="446276"/>
                          </a:solidFill>
                          <a:latin typeface="+mn-lt"/>
                        </a:rPr>
                        <a:t>,</a:t>
                      </a:r>
                      <a:r>
                        <a:rPr lang="en-US" sz="1300" baseline="0" dirty="0">
                          <a:solidFill>
                            <a:srgbClr val="446276"/>
                          </a:solidFill>
                          <a:latin typeface="+mn-lt"/>
                        </a:rPr>
                        <a:t> CEO of makeup academy. From Lithuania.</a:t>
                      </a:r>
                      <a:endParaRPr lang="ru-RU" sz="1300" dirty="0">
                        <a:solidFill>
                          <a:srgbClr val="446276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052006" y="1418939"/>
            <a:ext cx="1300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446276"/>
                </a:solidFill>
              </a:rPr>
              <a:t>Mila </a:t>
            </a:r>
            <a:r>
              <a:rPr lang="en-US" sz="1600" b="1" dirty="0" err="1">
                <a:solidFill>
                  <a:srgbClr val="446276"/>
                </a:solidFill>
              </a:rPr>
              <a:t>Levchuk</a:t>
            </a:r>
            <a:endParaRPr lang="ru-RU" sz="1600" b="1" dirty="0">
              <a:solidFill>
                <a:srgbClr val="446276"/>
              </a:solidFill>
            </a:endParaRPr>
          </a:p>
        </p:txBody>
      </p:sp>
      <p:pic>
        <p:nvPicPr>
          <p:cNvPr id="5" name="Рисунок 4">
            <a:hlinkClick r:id="rId2"/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4208" y="1772850"/>
            <a:ext cx="900557" cy="894785"/>
          </a:xfrm>
          <a:prstGeom prst="ellipse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053288" y="1395636"/>
            <a:ext cx="19696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>
                <a:solidFill>
                  <a:srgbClr val="446276"/>
                </a:solidFill>
              </a:rPr>
              <a:t>Evgeniy</a:t>
            </a:r>
            <a:r>
              <a:rPr lang="en-US" sz="1600" b="1" dirty="0">
                <a:solidFill>
                  <a:srgbClr val="446276"/>
                </a:solidFill>
              </a:rPr>
              <a:t> </a:t>
            </a:r>
            <a:r>
              <a:rPr lang="en-US" sz="1600" b="1" dirty="0" err="1">
                <a:solidFill>
                  <a:srgbClr val="446276"/>
                </a:solidFill>
              </a:rPr>
              <a:t>Komarovskiy</a:t>
            </a:r>
            <a:endParaRPr lang="ru-RU" sz="1600" b="1" dirty="0">
              <a:solidFill>
                <a:srgbClr val="446276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886323" y="1393791"/>
            <a:ext cx="7026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>
                <a:solidFill>
                  <a:srgbClr val="446276"/>
                </a:solidFill>
              </a:rPr>
              <a:t>Annet</a:t>
            </a:r>
            <a:endParaRPr lang="ru-RU" sz="1600" b="1" dirty="0">
              <a:solidFill>
                <a:srgbClr val="446276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795603" y="1442930"/>
            <a:ext cx="14047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446276"/>
                </a:solidFill>
              </a:rPr>
              <a:t>Larisa </a:t>
            </a:r>
            <a:r>
              <a:rPr lang="en-US" sz="1600" b="1" dirty="0" err="1">
                <a:solidFill>
                  <a:srgbClr val="446276"/>
                </a:solidFill>
              </a:rPr>
              <a:t>Surkova</a:t>
            </a:r>
            <a:endParaRPr lang="ru-RU" sz="1600" b="1" dirty="0">
              <a:solidFill>
                <a:srgbClr val="446276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086995" y="1445903"/>
            <a:ext cx="15216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446276"/>
                </a:solidFill>
              </a:rPr>
              <a:t>Diana </a:t>
            </a:r>
            <a:r>
              <a:rPr lang="en-US" sz="1600" b="1" dirty="0" err="1">
                <a:solidFill>
                  <a:srgbClr val="446276"/>
                </a:solidFill>
              </a:rPr>
              <a:t>Peshkova</a:t>
            </a:r>
            <a:endParaRPr lang="ru-RU" sz="1600" b="1" dirty="0">
              <a:solidFill>
                <a:srgbClr val="446276"/>
              </a:solidFill>
            </a:endParaRPr>
          </a:p>
        </p:txBody>
      </p:sp>
      <p:pic>
        <p:nvPicPr>
          <p:cNvPr id="10" name="Рисунок 9">
            <a:hlinkClick r:id="rId5"/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7683" y="1763345"/>
            <a:ext cx="907859" cy="913792"/>
          </a:xfrm>
          <a:prstGeom prst="ellipse">
            <a:avLst/>
          </a:prstGeom>
        </p:spPr>
      </p:pic>
      <p:pic>
        <p:nvPicPr>
          <p:cNvPr id="11" name="Рисунок 10">
            <a:hlinkClick r:id="rId8"/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8459" y="1772850"/>
            <a:ext cx="868075" cy="894785"/>
          </a:xfrm>
          <a:prstGeom prst="ellipse">
            <a:avLst/>
          </a:prstGeom>
        </p:spPr>
      </p:pic>
      <p:pic>
        <p:nvPicPr>
          <p:cNvPr id="12" name="Рисунок 11">
            <a:hlinkClick r:id="rId11"/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9452" y="1793539"/>
            <a:ext cx="864785" cy="853405"/>
          </a:xfrm>
          <a:prstGeom prst="ellipse">
            <a:avLst/>
          </a:prstGeom>
        </p:spPr>
      </p:pic>
      <p:pic>
        <p:nvPicPr>
          <p:cNvPr id="13" name="Рисунок 12">
            <a:hlinkClick r:id="rId14"/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7155" y="1782179"/>
            <a:ext cx="815892" cy="876125"/>
          </a:xfrm>
          <a:prstGeom prst="ellipse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1052006" y="4202998"/>
            <a:ext cx="13339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446276"/>
                </a:solidFill>
              </a:rPr>
              <a:t>Elena </a:t>
            </a:r>
            <a:r>
              <a:rPr lang="en-US" sz="1600" b="1" dirty="0" err="1">
                <a:solidFill>
                  <a:srgbClr val="446276"/>
                </a:solidFill>
              </a:rPr>
              <a:t>Krygina</a:t>
            </a:r>
            <a:endParaRPr lang="ru-RU" sz="1600" b="1" dirty="0">
              <a:solidFill>
                <a:srgbClr val="446276"/>
              </a:solidFill>
            </a:endParaRPr>
          </a:p>
        </p:txBody>
      </p:sp>
      <p:pic>
        <p:nvPicPr>
          <p:cNvPr id="22" name="Рисунок 21">
            <a:hlinkClick r:id="rId17"/>
          </p:cNvPr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0310" y="4497837"/>
            <a:ext cx="948356" cy="886867"/>
          </a:xfrm>
          <a:prstGeom prst="ellipse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3188479" y="4202998"/>
            <a:ext cx="16128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>
                <a:solidFill>
                  <a:srgbClr val="446276"/>
                </a:solidFill>
              </a:rPr>
              <a:t>Lyubov</a:t>
            </a:r>
            <a:r>
              <a:rPr lang="en-US" sz="1600" b="1" dirty="0">
                <a:solidFill>
                  <a:srgbClr val="446276"/>
                </a:solidFill>
              </a:rPr>
              <a:t> </a:t>
            </a:r>
            <a:r>
              <a:rPr lang="en-US" sz="1600" b="1" dirty="0" err="1">
                <a:solidFill>
                  <a:srgbClr val="446276"/>
                </a:solidFill>
              </a:rPr>
              <a:t>Soboleva</a:t>
            </a:r>
            <a:endParaRPr lang="ru-RU" sz="1600" b="1" dirty="0">
              <a:solidFill>
                <a:srgbClr val="446276"/>
              </a:solidFill>
            </a:endParaRPr>
          </a:p>
        </p:txBody>
      </p:sp>
      <p:pic>
        <p:nvPicPr>
          <p:cNvPr id="24" name="Рисунок 23">
            <a:hlinkClick r:id="rId19"/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2883" y="4520104"/>
            <a:ext cx="889527" cy="842333"/>
          </a:xfrm>
          <a:prstGeom prst="ellipse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5599558" y="4202998"/>
            <a:ext cx="13785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446276"/>
                </a:solidFill>
              </a:rPr>
              <a:t>Irina </a:t>
            </a:r>
            <a:r>
              <a:rPr lang="en-US" sz="1600" b="1" dirty="0" err="1">
                <a:solidFill>
                  <a:srgbClr val="446276"/>
                </a:solidFill>
              </a:rPr>
              <a:t>Okopyan</a:t>
            </a:r>
            <a:endParaRPr lang="ru-RU" sz="1600" b="1" dirty="0">
              <a:solidFill>
                <a:srgbClr val="446276"/>
              </a:solidFill>
            </a:endParaRPr>
          </a:p>
        </p:txBody>
      </p:sp>
      <p:pic>
        <p:nvPicPr>
          <p:cNvPr id="2050" name="Picture 2" descr="Ирина Акопян &quot;Мамаклаб&quot;">
            <a:hlinkClick r:id="rId21"/>
          </p:cNvPr>
          <p:cNvPicPr>
            <a:picLocks noChangeAspect="1" noChangeArrowheads="1"/>
          </p:cNvPicPr>
          <p:nvPr/>
        </p:nvPicPr>
        <p:blipFill>
          <a:blip r:embed="rId22" cstate="email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6627" y="4524165"/>
            <a:ext cx="834211" cy="83421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7778436" y="4202998"/>
            <a:ext cx="14867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446276"/>
                </a:solidFill>
              </a:rPr>
              <a:t>Tanya </a:t>
            </a:r>
            <a:r>
              <a:rPr lang="en-US" sz="1600" b="1" dirty="0" err="1">
                <a:solidFill>
                  <a:srgbClr val="446276"/>
                </a:solidFill>
              </a:rPr>
              <a:t>Butskaya</a:t>
            </a:r>
            <a:endParaRPr lang="ru-RU" sz="1600" b="1" dirty="0">
              <a:solidFill>
                <a:srgbClr val="446276"/>
              </a:solidFill>
            </a:endParaRPr>
          </a:p>
        </p:txBody>
      </p:sp>
      <p:pic>
        <p:nvPicPr>
          <p:cNvPr id="27" name="Рисунок 26">
            <a:hlinkClick r:id="rId24"/>
          </p:cNvPr>
          <p:cNvPicPr>
            <a:picLocks noChangeAspect="1"/>
          </p:cNvPicPr>
          <p:nvPr/>
        </p:nvPicPr>
        <p:blipFill rotWithShape="1">
          <a:blip r:embed="rId25" cstate="email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5055" y="4521913"/>
            <a:ext cx="849608" cy="838715"/>
          </a:xfrm>
          <a:prstGeom prst="ellipse">
            <a:avLst/>
          </a:prstGeom>
        </p:spPr>
      </p:pic>
      <p:pic>
        <p:nvPicPr>
          <p:cNvPr id="20" name="Рисунок 19">
            <a:hlinkClick r:id="rId27"/>
          </p:cNvPr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8879" y="4535049"/>
            <a:ext cx="812443" cy="812443"/>
          </a:xfrm>
          <a:prstGeom prst="ellipse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10061872" y="4202998"/>
            <a:ext cx="11753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446276"/>
                </a:solidFill>
              </a:rPr>
              <a:t>Alina Guess</a:t>
            </a:r>
            <a:endParaRPr lang="ru-RU" sz="1600" b="1" dirty="0">
              <a:solidFill>
                <a:srgbClr val="446276"/>
              </a:solidFill>
            </a:endParaRPr>
          </a:p>
        </p:txBody>
      </p:sp>
      <p:sp>
        <p:nvSpPr>
          <p:cNvPr id="28" name="Заголовок 1">
            <a:extLst>
              <a:ext uri="{FF2B5EF4-FFF2-40B4-BE49-F238E27FC236}">
                <a16:creationId xmlns:a16="http://schemas.microsoft.com/office/drawing/2014/main" id="{38352F5A-3B39-486D-821B-BCF3205E0672}"/>
              </a:ext>
            </a:extLst>
          </p:cNvPr>
          <p:cNvSpPr txBox="1">
            <a:spLocks/>
          </p:cNvSpPr>
          <p:nvPr/>
        </p:nvSpPr>
        <p:spPr>
          <a:xfrm>
            <a:off x="4829195" y="22385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000" b="1" dirty="0">
                <a:solidFill>
                  <a:srgbClr val="4C7188"/>
                </a:solidFill>
                <a:latin typeface="+mn-lt"/>
                <a:ea typeface="+mn-ea"/>
                <a:cs typeface="+mn-cs"/>
              </a:rPr>
              <a:t>Наиболее влиятельные авторы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C0A4CB68-3813-415E-9F73-98F700062212}"/>
              </a:ext>
            </a:extLst>
          </p:cNvPr>
          <p:cNvSpPr/>
          <p:nvPr/>
        </p:nvSpPr>
        <p:spPr>
          <a:xfrm>
            <a:off x="4919662" y="1153671"/>
            <a:ext cx="6929438" cy="36000"/>
          </a:xfrm>
          <a:prstGeom prst="rect">
            <a:avLst/>
          </a:prstGeom>
          <a:solidFill>
            <a:srgbClr val="4C7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60550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-24064"/>
            <a:ext cx="121979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758D21-1D3D-4C86-A008-EA916322087C}"/>
              </a:ext>
            </a:extLst>
          </p:cNvPr>
          <p:cNvSpPr txBox="1"/>
          <p:nvPr/>
        </p:nvSpPr>
        <p:spPr>
          <a:xfrm>
            <a:off x="3479470" y="504253"/>
            <a:ext cx="8369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ru-RU" sz="4000" b="1" dirty="0">
                <a:solidFill>
                  <a:srgbClr val="4C7188"/>
                </a:solidFill>
              </a:rPr>
              <a:t>Имидж в социальных сетях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8E06573-0944-43CF-AD3F-D7D4E4BA3609}"/>
              </a:ext>
            </a:extLst>
          </p:cNvPr>
          <p:cNvSpPr/>
          <p:nvPr/>
        </p:nvSpPr>
        <p:spPr>
          <a:xfrm>
            <a:off x="4943475" y="1271588"/>
            <a:ext cx="6929438" cy="36000"/>
          </a:xfrm>
          <a:prstGeom prst="rect">
            <a:avLst/>
          </a:prstGeom>
          <a:solidFill>
            <a:srgbClr val="4C7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2161" r="2153"/>
          <a:stretch/>
        </p:blipFill>
        <p:spPr>
          <a:xfrm>
            <a:off x="3081580" y="1477800"/>
            <a:ext cx="4582705" cy="25929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9737" y="4070761"/>
            <a:ext cx="4072877" cy="22951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6808" y="1477800"/>
            <a:ext cx="4281714" cy="2398172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V="1">
            <a:off x="5979886" y="5050870"/>
            <a:ext cx="899885" cy="2147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661819" y="4001294"/>
            <a:ext cx="603785" cy="54878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8025994" y="3771792"/>
            <a:ext cx="240320" cy="62603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/>
          <a:srcRect l="20344" t="9934" r="10348" b="7485"/>
          <a:stretch/>
        </p:blipFill>
        <p:spPr>
          <a:xfrm>
            <a:off x="7066951" y="4646025"/>
            <a:ext cx="1567544" cy="150948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506746" y="4864387"/>
            <a:ext cx="25358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/>
              <a:t>Рекомендации </a:t>
            </a:r>
          </a:p>
          <a:p>
            <a:pPr algn="ctr"/>
            <a:r>
              <a:rPr lang="ru-RU" sz="2000" b="1" dirty="0"/>
              <a:t>по контент-стратегии</a:t>
            </a:r>
          </a:p>
        </p:txBody>
      </p:sp>
    </p:spTree>
    <p:extLst>
      <p:ext uri="{BB962C8B-B14F-4D97-AF65-F5344CB8AC3E}">
        <p14:creationId xmlns:p14="http://schemas.microsoft.com/office/powerpoint/2010/main" val="11834241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digital behavior">
            <a:extLst>
              <a:ext uri="{FF2B5EF4-FFF2-40B4-BE49-F238E27FC236}">
                <a16:creationId xmlns:a16="http://schemas.microsoft.com/office/drawing/2014/main" id="{144253C2-98AF-4E9F-9BDA-0560B5FAE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  <a14:imgEffect>
                      <a14:brightnessContrast bright="-23000"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6" y="0"/>
            <a:ext cx="121942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54EEE0C-162C-4A20-9079-CDDACE4A55B1}"/>
              </a:ext>
            </a:extLst>
          </p:cNvPr>
          <p:cNvSpPr/>
          <p:nvPr/>
        </p:nvSpPr>
        <p:spPr>
          <a:xfrm>
            <a:off x="8717986" y="6163741"/>
            <a:ext cx="3482849" cy="709126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4923B14-A449-448F-9325-48D368DD6C5E}"/>
              </a:ext>
            </a:extLst>
          </p:cNvPr>
          <p:cNvSpPr/>
          <p:nvPr/>
        </p:nvSpPr>
        <p:spPr>
          <a:xfrm>
            <a:off x="8717986" y="42180"/>
            <a:ext cx="3410225" cy="2871304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569BFA0-4749-49A4-A4AB-E7EB2A4C91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730" y="108807"/>
            <a:ext cx="3148740" cy="2635613"/>
          </a:xfrm>
          <a:prstGeom prst="rect">
            <a:avLst/>
          </a:prstGeom>
          <a:solidFill>
            <a:schemeClr val="bg1">
              <a:alpha val="51000"/>
            </a:schemeClr>
          </a:solidFill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E422119-9E7F-4D55-9BB3-053196CBC861}"/>
              </a:ext>
            </a:extLst>
          </p:cNvPr>
          <p:cNvSpPr/>
          <p:nvPr/>
        </p:nvSpPr>
        <p:spPr>
          <a:xfrm>
            <a:off x="185861" y="2913484"/>
            <a:ext cx="3436400" cy="1892637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cap="all" dirty="0">
                <a:solidFill>
                  <a:srgbClr val="4C7188"/>
                </a:solidFill>
              </a:rPr>
              <a:t>Наши контакты</a:t>
            </a:r>
            <a:r>
              <a:rPr lang="en-US" sz="2000" b="1" cap="all" dirty="0">
                <a:solidFill>
                  <a:srgbClr val="4C7188"/>
                </a:solidFill>
              </a:rPr>
              <a:t>:</a:t>
            </a:r>
          </a:p>
          <a:p>
            <a:r>
              <a:rPr lang="en-US" sz="2000" b="1" cap="all" dirty="0">
                <a:solidFill>
                  <a:srgbClr val="4C7188"/>
                </a:solidFill>
              </a:rPr>
              <a:t>+7 (495) 660 94 15</a:t>
            </a:r>
          </a:p>
          <a:p>
            <a:r>
              <a:rPr lang="en-US" sz="2000" b="1" cap="all" dirty="0">
                <a:solidFill>
                  <a:srgbClr val="4C7188"/>
                </a:solidFill>
                <a:hlinkClick r:id="rId6"/>
              </a:rPr>
              <a:t>socmedia@omirussia.ru</a:t>
            </a:r>
            <a:endParaRPr lang="en-US" sz="2000" b="1" cap="all" dirty="0">
              <a:solidFill>
                <a:srgbClr val="4C7188"/>
              </a:solidFill>
            </a:endParaRPr>
          </a:p>
          <a:p>
            <a:r>
              <a:rPr lang="en-US" sz="2000" b="1" cap="all" dirty="0">
                <a:solidFill>
                  <a:srgbClr val="4C7188"/>
                </a:solidFill>
                <a:hlinkClick r:id="rId7"/>
              </a:rPr>
              <a:t>www.omirussia.ru</a:t>
            </a:r>
            <a:endParaRPr lang="en-US" sz="2000" b="1" cap="all" dirty="0">
              <a:solidFill>
                <a:srgbClr val="4C7188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C50BFE-852F-482A-823B-78F94523A1D5}"/>
              </a:ext>
            </a:extLst>
          </p:cNvPr>
          <p:cNvSpPr txBox="1"/>
          <p:nvPr/>
        </p:nvSpPr>
        <p:spPr>
          <a:xfrm>
            <a:off x="9405209" y="6175875"/>
            <a:ext cx="28776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cap="all" dirty="0">
                <a:solidFill>
                  <a:srgbClr val="FF0000"/>
                </a:solidFill>
                <a:ea typeface="ヒラギノ角ゴ ProN W3" charset="0"/>
                <a:cs typeface="ヒラギノ角ゴ ProN W3" charset="0"/>
                <a:sym typeface="Gill Sans" charset="0"/>
              </a:rPr>
              <a:t>OMI</a:t>
            </a:r>
            <a:r>
              <a:rPr lang="en-US" sz="1400" cap="all" dirty="0">
                <a:solidFill>
                  <a:schemeClr val="tx1">
                    <a:lumMod val="65000"/>
                    <a:lumOff val="35000"/>
                  </a:schemeClr>
                </a:solidFill>
                <a:ea typeface="ヒラギノ角ゴ ProN W3" charset="0"/>
                <a:cs typeface="ヒラギノ角ゴ ProN W3" charset="0"/>
                <a:sym typeface="Gill Sans" charset="0"/>
              </a:rPr>
              <a:t> is the </a:t>
            </a:r>
            <a:r>
              <a:rPr lang="en-US" sz="1400" b="1" cap="all" dirty="0">
                <a:solidFill>
                  <a:srgbClr val="FF0000"/>
                </a:solidFill>
                <a:ea typeface="ヒラギノ角ゴ ProN W3" charset="0"/>
                <a:cs typeface="ヒラギノ角ゴ ProN W3" charset="0"/>
                <a:sym typeface="Gill Sans" charset="0"/>
              </a:rPr>
              <a:t>only ISO 20252</a:t>
            </a:r>
            <a:r>
              <a:rPr lang="ru-RU" sz="1400" b="1" cap="all" dirty="0">
                <a:solidFill>
                  <a:srgbClr val="FF0000"/>
                </a:solidFill>
                <a:ea typeface="ヒラギノ角ゴ ProN W3" charset="0"/>
                <a:cs typeface="ヒラギノ角ゴ ProN W3" charset="0"/>
                <a:sym typeface="Gill Sans" charset="0"/>
              </a:rPr>
              <a:t>: 2019 </a:t>
            </a:r>
            <a:r>
              <a:rPr lang="en-US" sz="1400" cap="all" dirty="0">
                <a:solidFill>
                  <a:schemeClr val="tx1">
                    <a:lumMod val="65000"/>
                    <a:lumOff val="35000"/>
                  </a:schemeClr>
                </a:solidFill>
                <a:ea typeface="ヒラギノ角ゴ ProN W3" charset="0"/>
                <a:cs typeface="ヒラギノ角ゴ ProN W3" charset="0"/>
                <a:sym typeface="Gill Sans" charset="0"/>
              </a:rPr>
              <a:t>certified online panel provider in Russia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1711EF4-5587-4F4C-8A19-4B5057AD20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759" y="6159562"/>
            <a:ext cx="731287" cy="73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7324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000">
        <p159:morph option="byObject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79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758D21-1D3D-4C86-A008-EA916322087C}"/>
              </a:ext>
            </a:extLst>
          </p:cNvPr>
          <p:cNvSpPr txBox="1"/>
          <p:nvPr/>
        </p:nvSpPr>
        <p:spPr>
          <a:xfrm>
            <a:off x="3898900" y="504253"/>
            <a:ext cx="795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ru-RU" sz="4000" b="1" dirty="0">
                <a:solidFill>
                  <a:srgbClr val="4C7188"/>
                </a:solidFill>
              </a:rPr>
              <a:t>Диалоговая модель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075A89-8DB4-4D44-AF44-49C24E1A26B9}"/>
              </a:ext>
            </a:extLst>
          </p:cNvPr>
          <p:cNvSpPr txBox="1"/>
          <p:nvPr/>
        </p:nvSpPr>
        <p:spPr>
          <a:xfrm>
            <a:off x="7692482" y="1979824"/>
            <a:ext cx="1845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395465"/>
                </a:solidFill>
              </a:rPr>
              <a:t>RECEIVER</a:t>
            </a:r>
            <a:endParaRPr lang="ru-RU" sz="2800" b="1" dirty="0">
              <a:solidFill>
                <a:srgbClr val="395465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8E06573-0944-43CF-AD3F-D7D4E4BA3609}"/>
              </a:ext>
            </a:extLst>
          </p:cNvPr>
          <p:cNvSpPr/>
          <p:nvPr/>
        </p:nvSpPr>
        <p:spPr>
          <a:xfrm>
            <a:off x="4919662" y="1153671"/>
            <a:ext cx="6929438" cy="36000"/>
          </a:xfrm>
          <a:prstGeom prst="rect">
            <a:avLst/>
          </a:prstGeom>
          <a:solidFill>
            <a:srgbClr val="4C7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F4E809-5DDA-47C6-983F-109DE7FE6AD6}"/>
              </a:ext>
            </a:extLst>
          </p:cNvPr>
          <p:cNvSpPr txBox="1"/>
          <p:nvPr/>
        </p:nvSpPr>
        <p:spPr>
          <a:xfrm>
            <a:off x="3939898" y="1979824"/>
            <a:ext cx="2098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395465"/>
                </a:solidFill>
              </a:rPr>
              <a:t>SENDER</a:t>
            </a:r>
            <a:endParaRPr lang="ru-RU" sz="2800" b="1" dirty="0">
              <a:solidFill>
                <a:srgbClr val="395465"/>
              </a:solidFill>
            </a:endParaRPr>
          </a:p>
        </p:txBody>
      </p:sp>
      <p:pic>
        <p:nvPicPr>
          <p:cNvPr id="14" name="Picture 4" descr="Image result for brand">
            <a:extLst>
              <a:ext uri="{FF2B5EF4-FFF2-40B4-BE49-F238E27FC236}">
                <a16:creationId xmlns:a16="http://schemas.microsoft.com/office/drawing/2014/main" id="{FB42A96F-3CD5-4A66-8AE1-8EC925CEAF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26" t="11852" r="6142" b="30369"/>
          <a:stretch/>
        </p:blipFill>
        <p:spPr bwMode="auto">
          <a:xfrm>
            <a:off x="3901345" y="3215425"/>
            <a:ext cx="1392865" cy="1424763"/>
          </a:xfrm>
          <a:prstGeom prst="ellipse">
            <a:avLst/>
          </a:prstGeom>
          <a:solidFill>
            <a:srgbClr val="FFFFFF"/>
          </a:solidFill>
          <a:ln w="38100">
            <a:solidFill>
              <a:srgbClr val="395465"/>
            </a:solidFill>
          </a:ln>
        </p:spPr>
      </p:pic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1003122D-8AD6-43C0-B8DE-99B45B842EE6}"/>
              </a:ext>
            </a:extLst>
          </p:cNvPr>
          <p:cNvCxnSpPr/>
          <p:nvPr/>
        </p:nvCxnSpPr>
        <p:spPr>
          <a:xfrm>
            <a:off x="3606171" y="3281979"/>
            <a:ext cx="356134" cy="289560"/>
          </a:xfrm>
          <a:prstGeom prst="line">
            <a:avLst/>
          </a:prstGeom>
          <a:ln w="38100">
            <a:solidFill>
              <a:srgbClr val="3954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4" descr="Related image">
            <a:extLst>
              <a:ext uri="{FF2B5EF4-FFF2-40B4-BE49-F238E27FC236}">
                <a16:creationId xmlns:a16="http://schemas.microsoft.com/office/drawing/2014/main" id="{AF823098-66CF-4783-BCAD-569D8466D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55" r="17666"/>
          <a:stretch/>
        </p:blipFill>
        <p:spPr bwMode="auto">
          <a:xfrm>
            <a:off x="2824596" y="2579537"/>
            <a:ext cx="1005582" cy="992002"/>
          </a:xfrm>
          <a:prstGeom prst="ellipse">
            <a:avLst/>
          </a:prstGeom>
          <a:noFill/>
          <a:ln>
            <a:solidFill>
              <a:srgbClr val="39546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14C2F0EC-3617-4D59-AF51-31C891ACDF6F}"/>
              </a:ext>
            </a:extLst>
          </p:cNvPr>
          <p:cNvCxnSpPr>
            <a:cxnSpLocks/>
          </p:cNvCxnSpPr>
          <p:nvPr/>
        </p:nvCxnSpPr>
        <p:spPr>
          <a:xfrm flipV="1">
            <a:off x="3901345" y="4490797"/>
            <a:ext cx="265253" cy="284328"/>
          </a:xfrm>
          <a:prstGeom prst="line">
            <a:avLst/>
          </a:prstGeom>
          <a:ln w="38100">
            <a:solidFill>
              <a:srgbClr val="3954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364716C-7902-4F5E-86CE-854FA4FC3E95}"/>
              </a:ext>
            </a:extLst>
          </p:cNvPr>
          <p:cNvSpPr txBox="1"/>
          <p:nvPr/>
        </p:nvSpPr>
        <p:spPr>
          <a:xfrm>
            <a:off x="2425121" y="3555872"/>
            <a:ext cx="1392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Целевые аудитории</a:t>
            </a:r>
          </a:p>
        </p:txBody>
      </p:sp>
      <p:pic>
        <p:nvPicPr>
          <p:cNvPr id="21" name="Picture 18" descr="Related image">
            <a:extLst>
              <a:ext uri="{FF2B5EF4-FFF2-40B4-BE49-F238E27FC236}">
                <a16:creationId xmlns:a16="http://schemas.microsoft.com/office/drawing/2014/main" id="{7A68AB18-ABE6-4F5B-A9CA-BC21A39A21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75" r="10844"/>
          <a:stretch/>
        </p:blipFill>
        <p:spPr bwMode="auto">
          <a:xfrm>
            <a:off x="2878336" y="4469267"/>
            <a:ext cx="1083969" cy="984918"/>
          </a:xfrm>
          <a:prstGeom prst="ellipse">
            <a:avLst/>
          </a:prstGeom>
          <a:noFill/>
          <a:ln>
            <a:solidFill>
              <a:srgbClr val="39546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98D0347-61E6-4BA1-A614-516C21AC2D5D}"/>
              </a:ext>
            </a:extLst>
          </p:cNvPr>
          <p:cNvSpPr txBox="1"/>
          <p:nvPr/>
        </p:nvSpPr>
        <p:spPr>
          <a:xfrm>
            <a:off x="2693433" y="5438419"/>
            <a:ext cx="1392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Контент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66D8AA94-B34B-43DB-AAAB-412F46B96605}"/>
              </a:ext>
            </a:extLst>
          </p:cNvPr>
          <p:cNvCxnSpPr>
            <a:cxnSpLocks/>
          </p:cNvCxnSpPr>
          <p:nvPr/>
        </p:nvCxnSpPr>
        <p:spPr>
          <a:xfrm flipH="1" flipV="1">
            <a:off x="4829271" y="4640188"/>
            <a:ext cx="159761" cy="321538"/>
          </a:xfrm>
          <a:prstGeom prst="line">
            <a:avLst/>
          </a:prstGeom>
          <a:ln w="38100">
            <a:solidFill>
              <a:srgbClr val="3954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16" descr="Image result for ÐºÐ¾Ð½ÑÐµÐ½Ñ ÑÐ¾ÑÐ¸Ð°Ð»ÑÐ½ÑÐµ ÑÐµÑÐ¸">
            <a:extLst>
              <a:ext uri="{FF2B5EF4-FFF2-40B4-BE49-F238E27FC236}">
                <a16:creationId xmlns:a16="http://schemas.microsoft.com/office/drawing/2014/main" id="{791DC7E1-5C50-450F-ADD7-DFBDF54A03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33" r="13587"/>
          <a:stretch/>
        </p:blipFill>
        <p:spPr bwMode="auto">
          <a:xfrm>
            <a:off x="4829271" y="4716445"/>
            <a:ext cx="1083969" cy="1011341"/>
          </a:xfrm>
          <a:prstGeom prst="ellipse">
            <a:avLst/>
          </a:prstGeom>
          <a:noFill/>
          <a:ln>
            <a:solidFill>
              <a:srgbClr val="39546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4605B1C-5875-4C8C-A648-408CAA5699E1}"/>
              </a:ext>
            </a:extLst>
          </p:cNvPr>
          <p:cNvSpPr txBox="1"/>
          <p:nvPr/>
        </p:nvSpPr>
        <p:spPr>
          <a:xfrm>
            <a:off x="4220555" y="5696137"/>
            <a:ext cx="2394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Коммуникационная стратегия</a:t>
            </a:r>
          </a:p>
        </p:txBody>
      </p:sp>
      <p:pic>
        <p:nvPicPr>
          <p:cNvPr id="10242" name="Picture 2" descr="Image result for Ð¿Ð¾ÑÑÐµÐ±Ð¸ÑÐµÐ»Ð¸">
            <a:extLst>
              <a:ext uri="{FF2B5EF4-FFF2-40B4-BE49-F238E27FC236}">
                <a16:creationId xmlns:a16="http://schemas.microsoft.com/office/drawing/2014/main" id="{97ED050C-ABC7-458F-A486-F2F72E2609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10" t="32005" r="40141" b="4546"/>
          <a:stretch/>
        </p:blipFill>
        <p:spPr bwMode="auto">
          <a:xfrm>
            <a:off x="7672120" y="3121037"/>
            <a:ext cx="1845843" cy="1654088"/>
          </a:xfrm>
          <a:prstGeom prst="ellipse">
            <a:avLst/>
          </a:prstGeom>
          <a:solidFill>
            <a:srgbClr val="395465"/>
          </a:solidFill>
          <a:ln>
            <a:solidFill>
              <a:srgbClr val="395465"/>
            </a:solidFill>
          </a:ln>
        </p:spPr>
      </p:pic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BE20317C-6158-42D8-97A3-A352303C2EDF}"/>
              </a:ext>
            </a:extLst>
          </p:cNvPr>
          <p:cNvCxnSpPr>
            <a:cxnSpLocks/>
          </p:cNvCxnSpPr>
          <p:nvPr/>
        </p:nvCxnSpPr>
        <p:spPr>
          <a:xfrm>
            <a:off x="5322426" y="4221812"/>
            <a:ext cx="2282359" cy="12104"/>
          </a:xfrm>
          <a:prstGeom prst="line">
            <a:avLst/>
          </a:prstGeom>
          <a:ln w="38100">
            <a:solidFill>
              <a:srgbClr val="395465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EDDC4E05-145F-4B25-8C13-309868F64B8F}"/>
              </a:ext>
            </a:extLst>
          </p:cNvPr>
          <p:cNvCxnSpPr>
            <a:cxnSpLocks/>
          </p:cNvCxnSpPr>
          <p:nvPr/>
        </p:nvCxnSpPr>
        <p:spPr>
          <a:xfrm flipH="1">
            <a:off x="5356093" y="3691671"/>
            <a:ext cx="2282359" cy="12104"/>
          </a:xfrm>
          <a:prstGeom prst="line">
            <a:avLst/>
          </a:prstGeom>
          <a:ln w="38100">
            <a:solidFill>
              <a:srgbClr val="395465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886B754E-87B0-44B2-927C-5727E013E645}"/>
              </a:ext>
            </a:extLst>
          </p:cNvPr>
          <p:cNvCxnSpPr>
            <a:cxnSpLocks/>
          </p:cNvCxnSpPr>
          <p:nvPr/>
        </p:nvCxnSpPr>
        <p:spPr>
          <a:xfrm flipH="1">
            <a:off x="9242554" y="3011799"/>
            <a:ext cx="263377" cy="333955"/>
          </a:xfrm>
          <a:prstGeom prst="line">
            <a:avLst/>
          </a:prstGeom>
          <a:ln w="38100">
            <a:solidFill>
              <a:srgbClr val="3954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1C6FE4E4-57A1-4923-8F04-4F42C86087B4}"/>
              </a:ext>
            </a:extLst>
          </p:cNvPr>
          <p:cNvCxnSpPr>
            <a:cxnSpLocks/>
          </p:cNvCxnSpPr>
          <p:nvPr/>
        </p:nvCxnSpPr>
        <p:spPr>
          <a:xfrm flipV="1">
            <a:off x="8187232" y="4758746"/>
            <a:ext cx="128365" cy="463369"/>
          </a:xfrm>
          <a:prstGeom prst="line">
            <a:avLst/>
          </a:prstGeom>
          <a:ln w="38100">
            <a:solidFill>
              <a:srgbClr val="3954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F421C471-7DED-4729-94C7-08E3CA8194A7}"/>
              </a:ext>
            </a:extLst>
          </p:cNvPr>
          <p:cNvCxnSpPr>
            <a:cxnSpLocks/>
          </p:cNvCxnSpPr>
          <p:nvPr/>
        </p:nvCxnSpPr>
        <p:spPr>
          <a:xfrm flipH="1" flipV="1">
            <a:off x="9139325" y="4640188"/>
            <a:ext cx="159761" cy="321538"/>
          </a:xfrm>
          <a:prstGeom prst="line">
            <a:avLst/>
          </a:prstGeom>
          <a:ln w="38100">
            <a:solidFill>
              <a:srgbClr val="3954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4" descr="Image result for ÐºÐ°Ðº ÑÐ°Ð±Ð¾ÑÐ°ÑÑ ÑÐ¾ÑÐ¸Ð°Ð»ÑÐ½ÑÐµ ÑÐµÑÐ¸">
            <a:extLst>
              <a:ext uri="{FF2B5EF4-FFF2-40B4-BE49-F238E27FC236}">
                <a16:creationId xmlns:a16="http://schemas.microsoft.com/office/drawing/2014/main" id="{0755C032-5162-4850-A038-609FD08323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004"/>
          <a:stretch/>
        </p:blipFill>
        <p:spPr bwMode="auto">
          <a:xfrm>
            <a:off x="9242554" y="2342516"/>
            <a:ext cx="938115" cy="88013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Related image">
            <a:extLst>
              <a:ext uri="{FF2B5EF4-FFF2-40B4-BE49-F238E27FC236}">
                <a16:creationId xmlns:a16="http://schemas.microsoft.com/office/drawing/2014/main" id="{9E0B91DF-7474-42BB-9AFB-49AD110614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525"/>
          <a:stretch/>
        </p:blipFill>
        <p:spPr bwMode="auto">
          <a:xfrm>
            <a:off x="9197653" y="4653662"/>
            <a:ext cx="1086547" cy="104247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Image result for ÑÐ¾ÑÐ¸Ð°Ð»ÑÐ½ÑÐµ ÑÐµÑÐ¸">
            <a:extLst>
              <a:ext uri="{FF2B5EF4-FFF2-40B4-BE49-F238E27FC236}">
                <a16:creationId xmlns:a16="http://schemas.microsoft.com/office/drawing/2014/main" id="{BC1CDC0B-8471-4371-8D85-A23B4F099D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62"/>
          <a:stretch/>
        </p:blipFill>
        <p:spPr bwMode="auto">
          <a:xfrm>
            <a:off x="9808351" y="3501095"/>
            <a:ext cx="1086547" cy="105653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2" descr="Image result for ÑÐ¾ÑÐ¸Ð°Ð»ÑÐ½ÑÐµ ÑÐµÑÐ¸">
            <a:extLst>
              <a:ext uri="{FF2B5EF4-FFF2-40B4-BE49-F238E27FC236}">
                <a16:creationId xmlns:a16="http://schemas.microsoft.com/office/drawing/2014/main" id="{2B692C89-726E-4E3E-B0F9-80B401EBFD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79" r="46714"/>
          <a:stretch/>
        </p:blipFill>
        <p:spPr bwMode="auto">
          <a:xfrm>
            <a:off x="7453005" y="5075612"/>
            <a:ext cx="1308519" cy="120463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88DD8504-1099-4228-A11C-BBD51663AD68}"/>
              </a:ext>
            </a:extLst>
          </p:cNvPr>
          <p:cNvCxnSpPr>
            <a:cxnSpLocks/>
          </p:cNvCxnSpPr>
          <p:nvPr/>
        </p:nvCxnSpPr>
        <p:spPr>
          <a:xfrm flipH="1">
            <a:off x="9515774" y="3987344"/>
            <a:ext cx="292577" cy="0"/>
          </a:xfrm>
          <a:prstGeom prst="line">
            <a:avLst/>
          </a:prstGeom>
          <a:ln w="38100">
            <a:solidFill>
              <a:srgbClr val="3954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E67EB370-7A94-4088-815D-7FA7E489712E}"/>
              </a:ext>
            </a:extLst>
          </p:cNvPr>
          <p:cNvSpPr txBox="1"/>
          <p:nvPr/>
        </p:nvSpPr>
        <p:spPr>
          <a:xfrm>
            <a:off x="9771071" y="2802784"/>
            <a:ext cx="1602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Опыт и впечатления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B06509A-1C29-4F81-B31B-00CB661B06DA}"/>
              </a:ext>
            </a:extLst>
          </p:cNvPr>
          <p:cNvSpPr txBox="1"/>
          <p:nvPr/>
        </p:nvSpPr>
        <p:spPr>
          <a:xfrm>
            <a:off x="9919057" y="4487786"/>
            <a:ext cx="1602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Привычки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2ACBCE1-9FE0-46A9-825F-719C46EF57C4}"/>
              </a:ext>
            </a:extLst>
          </p:cNvPr>
          <p:cNvSpPr txBox="1"/>
          <p:nvPr/>
        </p:nvSpPr>
        <p:spPr>
          <a:xfrm>
            <a:off x="7385960" y="6176963"/>
            <a:ext cx="1602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Интересы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9D4A35B-FA7C-4682-BD13-DA196DD9B6CB}"/>
              </a:ext>
            </a:extLst>
          </p:cNvPr>
          <p:cNvSpPr txBox="1"/>
          <p:nvPr/>
        </p:nvSpPr>
        <p:spPr>
          <a:xfrm>
            <a:off x="8729645" y="5628732"/>
            <a:ext cx="1602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Сообщества</a:t>
            </a:r>
          </a:p>
        </p:txBody>
      </p:sp>
      <p:pic>
        <p:nvPicPr>
          <p:cNvPr id="13314" name="Picture 2" descr="http://socialbiz.org/wp-content/uploads/2015/12/17.jpg">
            <a:extLst>
              <a:ext uri="{FF2B5EF4-FFF2-40B4-BE49-F238E27FC236}">
                <a16:creationId xmlns:a16="http://schemas.microsoft.com/office/drawing/2014/main" id="{2779C6E0-85AC-4B72-9BC7-9F56A67689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58" b="35962"/>
          <a:stretch/>
        </p:blipFill>
        <p:spPr bwMode="auto">
          <a:xfrm>
            <a:off x="5540736" y="3798490"/>
            <a:ext cx="1906556" cy="326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267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44260" y="1825625"/>
            <a:ext cx="10515600" cy="4351338"/>
          </a:xfrm>
        </p:spPr>
        <p:txBody>
          <a:bodyPr/>
          <a:lstStyle/>
          <a:p>
            <a:endParaRPr lang="ru-RU"/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79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758D21-1D3D-4C86-A008-EA916322087C}"/>
              </a:ext>
            </a:extLst>
          </p:cNvPr>
          <p:cNvSpPr txBox="1"/>
          <p:nvPr/>
        </p:nvSpPr>
        <p:spPr>
          <a:xfrm>
            <a:off x="3288008" y="122528"/>
            <a:ext cx="85849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ru-RU" sz="3200" b="1" dirty="0">
                <a:solidFill>
                  <a:srgbClr val="4C7188"/>
                </a:solidFill>
              </a:rPr>
              <a:t>Формула эффективного использования площадки </a:t>
            </a:r>
            <a:r>
              <a:rPr lang="en-US" sz="3200" b="1" dirty="0">
                <a:solidFill>
                  <a:srgbClr val="4C7188"/>
                </a:solidFill>
              </a:rPr>
              <a:t>social media</a:t>
            </a:r>
            <a:endParaRPr lang="ru-RU" sz="3200" b="1" dirty="0">
              <a:solidFill>
                <a:srgbClr val="4C7188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8E06573-0944-43CF-AD3F-D7D4E4BA3609}"/>
              </a:ext>
            </a:extLst>
          </p:cNvPr>
          <p:cNvSpPr/>
          <p:nvPr/>
        </p:nvSpPr>
        <p:spPr>
          <a:xfrm>
            <a:off x="4713084" y="1230381"/>
            <a:ext cx="6929438" cy="36000"/>
          </a:xfrm>
          <a:prstGeom prst="rect">
            <a:avLst/>
          </a:prstGeom>
          <a:solidFill>
            <a:srgbClr val="4C7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4BB745B5-AEB5-43DB-BE78-FB2AD4C0B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518" y="1933285"/>
            <a:ext cx="2905125" cy="218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91ECC90D-83A1-4663-90E9-5452DA481D73}"/>
              </a:ext>
            </a:extLst>
          </p:cNvPr>
          <p:cNvSpPr/>
          <p:nvPr/>
        </p:nvSpPr>
        <p:spPr>
          <a:xfrm>
            <a:off x="3760938" y="2454531"/>
            <a:ext cx="1314450" cy="116205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79D98A7B-70E2-4295-9605-90147D14E996}"/>
              </a:ext>
            </a:extLst>
          </p:cNvPr>
          <p:cNvSpPr/>
          <p:nvPr/>
        </p:nvSpPr>
        <p:spPr>
          <a:xfrm>
            <a:off x="4812914" y="3886201"/>
            <a:ext cx="1314450" cy="116205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13DEED80-98F8-406D-8988-19114DACF13A}"/>
              </a:ext>
            </a:extLst>
          </p:cNvPr>
          <p:cNvSpPr/>
          <p:nvPr/>
        </p:nvSpPr>
        <p:spPr>
          <a:xfrm>
            <a:off x="6599651" y="4442660"/>
            <a:ext cx="1314450" cy="116205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5C32FE47-00F4-4F73-B3E8-004A5A77321E}"/>
              </a:ext>
            </a:extLst>
          </p:cNvPr>
          <p:cNvSpPr/>
          <p:nvPr/>
        </p:nvSpPr>
        <p:spPr>
          <a:xfrm>
            <a:off x="8386387" y="3886201"/>
            <a:ext cx="1314450" cy="116205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/>
              <a:t>Оценка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D6C91705-2968-42FC-A669-F2C378E3929D}"/>
              </a:ext>
            </a:extLst>
          </p:cNvPr>
          <p:cNvSpPr/>
          <p:nvPr/>
        </p:nvSpPr>
        <p:spPr>
          <a:xfrm>
            <a:off x="9424773" y="2468821"/>
            <a:ext cx="1314450" cy="1162050"/>
          </a:xfrm>
          <a:prstGeom prst="ellipse">
            <a:avLst/>
          </a:prstGeom>
          <a:solidFill>
            <a:srgbClr val="395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 dirty="0"/>
          </a:p>
        </p:txBody>
      </p:sp>
      <p:sp>
        <p:nvSpPr>
          <p:cNvPr id="7" name="TextBox 6"/>
          <p:cNvSpPr txBox="1"/>
          <p:nvPr/>
        </p:nvSpPr>
        <p:spPr>
          <a:xfrm>
            <a:off x="2037702" y="3470295"/>
            <a:ext cx="26895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ED7D31"/>
                </a:solidFill>
              </a:rPr>
              <a:t>Trend-watching</a:t>
            </a:r>
            <a:endParaRPr lang="ru-RU" sz="1400" dirty="0">
              <a:solidFill>
                <a:srgbClr val="ED7D3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ED7D31"/>
                </a:solidFill>
              </a:rPr>
              <a:t>Оценка аудитории блоггера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ED7D31"/>
                </a:solidFill>
              </a:rPr>
              <a:t>Предварительная оценка </a:t>
            </a:r>
          </a:p>
          <a:p>
            <a:r>
              <a:rPr lang="ru-RU" sz="1400" dirty="0">
                <a:solidFill>
                  <a:srgbClr val="ED7D31"/>
                </a:solidFill>
              </a:rPr>
              <a:t>взаимодействия с блоггером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16717" y="4691619"/>
            <a:ext cx="30235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C00000"/>
                </a:solidFill>
              </a:rPr>
              <a:t>Digital </a:t>
            </a:r>
            <a:r>
              <a:rPr lang="ru-RU" sz="1400" dirty="0">
                <a:solidFill>
                  <a:srgbClr val="C00000"/>
                </a:solidFill>
              </a:rPr>
              <a:t>стратегия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C00000"/>
                </a:solidFill>
              </a:rPr>
              <a:t>Анализ категории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C00000"/>
                </a:solidFill>
              </a:rPr>
              <a:t>Анализ бренда и его окружения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12472" y="5653304"/>
            <a:ext cx="13708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385723"/>
                </a:solidFill>
              </a:rPr>
              <a:t>Launch</a:t>
            </a:r>
            <a:r>
              <a:rPr lang="ru-RU" sz="1400" dirty="0">
                <a:solidFill>
                  <a:srgbClr val="385723"/>
                </a:solidFill>
              </a:rPr>
              <a:t> трек</a:t>
            </a:r>
          </a:p>
        </p:txBody>
      </p:sp>
      <p:sp>
        <p:nvSpPr>
          <p:cNvPr id="6" name="Rectangle 5"/>
          <p:cNvSpPr/>
          <p:nvPr/>
        </p:nvSpPr>
        <p:spPr>
          <a:xfrm>
            <a:off x="3710693" y="2793064"/>
            <a:ext cx="14149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</a:rPr>
              <a:t>Предварительное </a:t>
            </a:r>
          </a:p>
          <a:p>
            <a:pPr algn="ctr"/>
            <a:r>
              <a:rPr lang="ru-RU" sz="1200" b="1" dirty="0">
                <a:solidFill>
                  <a:schemeClr val="bg1"/>
                </a:solidFill>
              </a:rPr>
              <a:t>планирование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886486" y="4314543"/>
            <a:ext cx="11673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</a:rPr>
              <a:t>Планирование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633310" y="4902904"/>
            <a:ext cx="12471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</a:rPr>
              <a:t>Старт кампании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532810" y="2911346"/>
            <a:ext cx="10983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</a:rPr>
              <a:t>Оптимизация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373486" y="5048251"/>
            <a:ext cx="303602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7F7F7F"/>
                </a:solidFill>
              </a:rPr>
              <a:t>Анализ мероприятий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7F7F7F"/>
                </a:solidFill>
              </a:rPr>
              <a:t>Анализ эффективности блоггеров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7F7F7F"/>
                </a:solidFill>
              </a:rPr>
              <a:t>Оценка </a:t>
            </a:r>
            <a:r>
              <a:rPr lang="en-US" sz="1400" dirty="0">
                <a:solidFill>
                  <a:srgbClr val="7F7F7F"/>
                </a:solidFill>
              </a:rPr>
              <a:t>PR-</a:t>
            </a:r>
            <a:r>
              <a:rPr lang="ru-RU" sz="1400" dirty="0">
                <a:solidFill>
                  <a:srgbClr val="7F7F7F"/>
                </a:solidFill>
              </a:rPr>
              <a:t>кампании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765827" y="3650521"/>
            <a:ext cx="17064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395465"/>
                </a:solidFill>
              </a:rPr>
              <a:t>Digital </a:t>
            </a:r>
            <a:r>
              <a:rPr lang="ru-RU" sz="1400" dirty="0">
                <a:solidFill>
                  <a:srgbClr val="395465"/>
                </a:solidFill>
              </a:rPr>
              <a:t>стратегия</a:t>
            </a:r>
          </a:p>
        </p:txBody>
      </p: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9081257D-21B6-4AF2-A73A-16E0C271476D}"/>
              </a:ext>
            </a:extLst>
          </p:cNvPr>
          <p:cNvCxnSpPr/>
          <p:nvPr/>
        </p:nvCxnSpPr>
        <p:spPr>
          <a:xfrm>
            <a:off x="4713084" y="3585554"/>
            <a:ext cx="262474" cy="41590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DF32FEA9-C160-49F5-898B-AF6FC5B6E57C}"/>
              </a:ext>
            </a:extLst>
          </p:cNvPr>
          <p:cNvCxnSpPr>
            <a:cxnSpLocks/>
          </p:cNvCxnSpPr>
          <p:nvPr/>
        </p:nvCxnSpPr>
        <p:spPr>
          <a:xfrm>
            <a:off x="5996586" y="4830069"/>
            <a:ext cx="590163" cy="18981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5F54229F-9331-4043-BD43-3501FCF84EBA}"/>
              </a:ext>
            </a:extLst>
          </p:cNvPr>
          <p:cNvCxnSpPr>
            <a:cxnSpLocks/>
          </p:cNvCxnSpPr>
          <p:nvPr/>
        </p:nvCxnSpPr>
        <p:spPr>
          <a:xfrm flipV="1">
            <a:off x="7927002" y="4789000"/>
            <a:ext cx="546354" cy="23088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39ECD339-60FE-4B00-B985-E433C690DDBA}"/>
              </a:ext>
            </a:extLst>
          </p:cNvPr>
          <p:cNvCxnSpPr>
            <a:cxnSpLocks/>
          </p:cNvCxnSpPr>
          <p:nvPr/>
        </p:nvCxnSpPr>
        <p:spPr>
          <a:xfrm flipV="1">
            <a:off x="9438369" y="3572855"/>
            <a:ext cx="274981" cy="38544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77DB947-0859-4A66-8FE9-5828613CE62E}"/>
              </a:ext>
            </a:extLst>
          </p:cNvPr>
          <p:cNvSpPr/>
          <p:nvPr/>
        </p:nvSpPr>
        <p:spPr>
          <a:xfrm>
            <a:off x="6361043" y="4096411"/>
            <a:ext cx="1787251" cy="235360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29487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>
            <a:extLst>
              <a:ext uri="{FF2B5EF4-FFF2-40B4-BE49-F238E27FC236}">
                <a16:creationId xmlns:a16="http://schemas.microsoft.com/office/drawing/2014/main" id="{835B7025-E1EA-4412-B652-648F14E07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-24064"/>
            <a:ext cx="121979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-240617" y="479457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rgbClr val="4C7188"/>
                </a:solidFill>
              </a:rPr>
              <a:t>Launch track </a:t>
            </a:r>
            <a:r>
              <a:rPr lang="ru-RU" sz="4000" b="1" dirty="0">
                <a:solidFill>
                  <a:srgbClr val="4C7188"/>
                </a:solidFill>
              </a:rPr>
              <a:t>– общая информация</a:t>
            </a:r>
          </a:p>
        </p:txBody>
      </p:sp>
      <p:sp>
        <p:nvSpPr>
          <p:cNvPr id="17" name="Шестиугольник 16">
            <a:extLst>
              <a:ext uri="{FF2B5EF4-FFF2-40B4-BE49-F238E27FC236}">
                <a16:creationId xmlns:a16="http://schemas.microsoft.com/office/drawing/2014/main" id="{2184C802-F219-4054-A678-1336E1C7AA44}"/>
              </a:ext>
            </a:extLst>
          </p:cNvPr>
          <p:cNvSpPr/>
          <p:nvPr/>
        </p:nvSpPr>
        <p:spPr>
          <a:xfrm>
            <a:off x="3111278" y="1446331"/>
            <a:ext cx="2676609" cy="2468902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Шестиугольник 17">
            <a:extLst>
              <a:ext uri="{FF2B5EF4-FFF2-40B4-BE49-F238E27FC236}">
                <a16:creationId xmlns:a16="http://schemas.microsoft.com/office/drawing/2014/main" id="{D4BF2C2D-31AC-464B-BA33-6D8414365D55}"/>
              </a:ext>
            </a:extLst>
          </p:cNvPr>
          <p:cNvSpPr/>
          <p:nvPr/>
        </p:nvSpPr>
        <p:spPr>
          <a:xfrm>
            <a:off x="5300548" y="2908645"/>
            <a:ext cx="2433642" cy="2018963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Шестиугольник 18">
            <a:extLst>
              <a:ext uri="{FF2B5EF4-FFF2-40B4-BE49-F238E27FC236}">
                <a16:creationId xmlns:a16="http://schemas.microsoft.com/office/drawing/2014/main" id="{5ACF0577-44E1-4E02-9A75-6DE83C07164A}"/>
              </a:ext>
            </a:extLst>
          </p:cNvPr>
          <p:cNvSpPr/>
          <p:nvPr/>
        </p:nvSpPr>
        <p:spPr>
          <a:xfrm>
            <a:off x="3281400" y="3990032"/>
            <a:ext cx="2433642" cy="1928168"/>
          </a:xfrm>
          <a:prstGeom prst="hexagon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Шестиугольник 19">
            <a:extLst>
              <a:ext uri="{FF2B5EF4-FFF2-40B4-BE49-F238E27FC236}">
                <a16:creationId xmlns:a16="http://schemas.microsoft.com/office/drawing/2014/main" id="{34A00A0E-9376-4B06-BFC6-85BD3D995610}"/>
              </a:ext>
            </a:extLst>
          </p:cNvPr>
          <p:cNvSpPr/>
          <p:nvPr/>
        </p:nvSpPr>
        <p:spPr>
          <a:xfrm>
            <a:off x="7436425" y="2298331"/>
            <a:ext cx="2106100" cy="1512761"/>
          </a:xfrm>
          <a:prstGeom prst="hexagon">
            <a:avLst>
              <a:gd name="adj" fmla="val 25000"/>
              <a:gd name="vf" fmla="val 115470"/>
            </a:avLst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Шестиугольник 20">
            <a:extLst>
              <a:ext uri="{FF2B5EF4-FFF2-40B4-BE49-F238E27FC236}">
                <a16:creationId xmlns:a16="http://schemas.microsoft.com/office/drawing/2014/main" id="{8A7A688E-8186-4638-AC34-27CA6A01C350}"/>
              </a:ext>
            </a:extLst>
          </p:cNvPr>
          <p:cNvSpPr/>
          <p:nvPr/>
        </p:nvSpPr>
        <p:spPr>
          <a:xfrm>
            <a:off x="5610908" y="1446331"/>
            <a:ext cx="1866164" cy="1366257"/>
          </a:xfrm>
          <a:prstGeom prst="hexagon">
            <a:avLst>
              <a:gd name="adj" fmla="val 26079"/>
              <a:gd name="vf" fmla="val 115470"/>
            </a:avLst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Шестиугольник 23">
            <a:extLst>
              <a:ext uri="{FF2B5EF4-FFF2-40B4-BE49-F238E27FC236}">
                <a16:creationId xmlns:a16="http://schemas.microsoft.com/office/drawing/2014/main" id="{235765B6-86FA-416D-A52B-897B5465251E}"/>
              </a:ext>
            </a:extLst>
          </p:cNvPr>
          <p:cNvSpPr/>
          <p:nvPr/>
        </p:nvSpPr>
        <p:spPr>
          <a:xfrm>
            <a:off x="7348858" y="3909403"/>
            <a:ext cx="2193668" cy="2008797"/>
          </a:xfrm>
          <a:prstGeom prst="hexagon">
            <a:avLst>
              <a:gd name="adj" fmla="val 23170"/>
              <a:gd name="vf" fmla="val 115470"/>
            </a:avLst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Стрелка: пятиугольник 5">
            <a:extLst>
              <a:ext uri="{FF2B5EF4-FFF2-40B4-BE49-F238E27FC236}">
                <a16:creationId xmlns:a16="http://schemas.microsoft.com/office/drawing/2014/main" id="{034E1A3C-8762-459A-B177-B3914E3DA88B}"/>
              </a:ext>
            </a:extLst>
          </p:cNvPr>
          <p:cNvSpPr/>
          <p:nvPr/>
        </p:nvSpPr>
        <p:spPr>
          <a:xfrm flipH="1">
            <a:off x="7481944" y="1446332"/>
            <a:ext cx="4710055" cy="782388"/>
          </a:xfrm>
          <a:prstGeom prst="homePlate">
            <a:avLst>
              <a:gd name="adj" fmla="val 30743"/>
            </a:avLst>
          </a:prstGeom>
          <a:solidFill>
            <a:srgbClr val="81A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052137A8-F769-440E-824F-3A9EF6F19A79}"/>
              </a:ext>
            </a:extLst>
          </p:cNvPr>
          <p:cNvSpPr/>
          <p:nvPr/>
        </p:nvSpPr>
        <p:spPr>
          <a:xfrm>
            <a:off x="7091436" y="1575916"/>
            <a:ext cx="4577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>
                <a:solidFill>
                  <a:schemeClr val="bg1"/>
                </a:solidFill>
              </a:rPr>
              <a:t>ЧТО АНАЛИЗИРУЕМ 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21107CF9-3823-4DA9-B5A6-6839EF84EB79}"/>
              </a:ext>
            </a:extLst>
          </p:cNvPr>
          <p:cNvSpPr/>
          <p:nvPr/>
        </p:nvSpPr>
        <p:spPr>
          <a:xfrm>
            <a:off x="3729931" y="5389204"/>
            <a:ext cx="15257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>
                <a:solidFill>
                  <a:prstClr val="black"/>
                </a:solidFill>
                <a:latin typeface="Century Gothic" panose="020B0502020202020204" pitchFamily="34" charset="0"/>
              </a:rPr>
              <a:t>Сегментация потребителей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21107CF9-3823-4DA9-B5A6-6839EF84EB79}"/>
              </a:ext>
            </a:extLst>
          </p:cNvPr>
          <p:cNvSpPr/>
          <p:nvPr/>
        </p:nvSpPr>
        <p:spPr>
          <a:xfrm>
            <a:off x="3677744" y="2897926"/>
            <a:ext cx="15257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>
                <a:solidFill>
                  <a:prstClr val="black"/>
                </a:solidFill>
                <a:latin typeface="Century Gothic" panose="020B0502020202020204" pitchFamily="34" charset="0"/>
              </a:rPr>
              <a:t>Оценка эффективности </a:t>
            </a:r>
            <a:r>
              <a:rPr lang="ru-RU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продвижения рекламной кампании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21107CF9-3823-4DA9-B5A6-6839EF84EB79}"/>
              </a:ext>
            </a:extLst>
          </p:cNvPr>
          <p:cNvSpPr/>
          <p:nvPr/>
        </p:nvSpPr>
        <p:spPr>
          <a:xfrm>
            <a:off x="5757248" y="2461385"/>
            <a:ext cx="15257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Облако слов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BF3D6D71-B188-4B05-9792-E9072BF1D629}"/>
              </a:ext>
            </a:extLst>
          </p:cNvPr>
          <p:cNvSpPr/>
          <p:nvPr/>
        </p:nvSpPr>
        <p:spPr>
          <a:xfrm>
            <a:off x="5835109" y="4048420"/>
            <a:ext cx="13936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Выявление самых </a:t>
            </a:r>
            <a:r>
              <a:rPr lang="ru-RU" sz="1200" b="1" dirty="0">
                <a:solidFill>
                  <a:prstClr val="black"/>
                </a:solidFill>
                <a:latin typeface="Century Gothic" panose="020B0502020202020204" pitchFamily="34" charset="0"/>
              </a:rPr>
              <a:t>обсуждаемых характеристик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BF3D6D71-B188-4B05-9792-E9072BF1D629}"/>
              </a:ext>
            </a:extLst>
          </p:cNvPr>
          <p:cNvSpPr/>
          <p:nvPr/>
        </p:nvSpPr>
        <p:spPr>
          <a:xfrm>
            <a:off x="7664301" y="5031722"/>
            <a:ext cx="16150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Выделение </a:t>
            </a:r>
            <a:r>
              <a:rPr lang="ru-RU" sz="1200" b="1" dirty="0">
                <a:solidFill>
                  <a:prstClr val="black"/>
                </a:solidFill>
                <a:latin typeface="Century Gothic" panose="020B0502020202020204" pitchFamily="34" charset="0"/>
              </a:rPr>
              <a:t>критериев выбора </a:t>
            </a:r>
            <a:r>
              <a:rPr lang="ru-RU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продукта</a:t>
            </a:r>
            <a:r>
              <a:rPr lang="en-US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/</a:t>
            </a:r>
            <a:r>
              <a:rPr lang="ru-RU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линейки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BF3D6D71-B188-4B05-9792-E9072BF1D629}"/>
              </a:ext>
            </a:extLst>
          </p:cNvPr>
          <p:cNvSpPr/>
          <p:nvPr/>
        </p:nvSpPr>
        <p:spPr>
          <a:xfrm>
            <a:off x="7734190" y="3301559"/>
            <a:ext cx="15737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Выявление </a:t>
            </a:r>
            <a:r>
              <a:rPr lang="ru-RU" sz="1200" b="1" dirty="0">
                <a:solidFill>
                  <a:prstClr val="black"/>
                </a:solidFill>
                <a:latin typeface="Century Gothic" panose="020B0502020202020204" pitchFamily="34" charset="0"/>
              </a:rPr>
              <a:t>мотивов выбора</a:t>
            </a:r>
            <a:endParaRPr lang="ru-RU" sz="12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24525" y="4154406"/>
            <a:ext cx="1212543" cy="107042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66423" y="4047241"/>
            <a:ext cx="1030534" cy="1037842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59937" y="2967990"/>
            <a:ext cx="1289525" cy="1128802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44822" y="2407952"/>
            <a:ext cx="929952" cy="887233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55383" y="1605410"/>
            <a:ext cx="1425726" cy="940729"/>
          </a:xfrm>
          <a:prstGeom prst="rect">
            <a:avLst/>
          </a:prstGeom>
        </p:spPr>
      </p:pic>
      <p:sp>
        <p:nvSpPr>
          <p:cNvPr id="44" name="Овал 43"/>
          <p:cNvSpPr/>
          <p:nvPr/>
        </p:nvSpPr>
        <p:spPr>
          <a:xfrm>
            <a:off x="6342418" y="2124580"/>
            <a:ext cx="113945" cy="12157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вал 44"/>
          <p:cNvSpPr/>
          <p:nvPr/>
        </p:nvSpPr>
        <p:spPr>
          <a:xfrm>
            <a:off x="6495651" y="2124580"/>
            <a:ext cx="113945" cy="12157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Овал 45"/>
          <p:cNvSpPr/>
          <p:nvPr/>
        </p:nvSpPr>
        <p:spPr>
          <a:xfrm>
            <a:off x="6645893" y="2124580"/>
            <a:ext cx="113945" cy="12157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2872" y="1417957"/>
            <a:ext cx="1582813" cy="1563272"/>
          </a:xfrm>
          <a:prstGeom prst="rect">
            <a:avLst/>
          </a:prstGeom>
        </p:spPr>
      </p:pic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C8A6DC09-B5A7-4D6B-8AA4-0B35C2A48DC5}"/>
              </a:ext>
            </a:extLst>
          </p:cNvPr>
          <p:cNvSpPr/>
          <p:nvPr/>
        </p:nvSpPr>
        <p:spPr>
          <a:xfrm>
            <a:off x="4919662" y="1153671"/>
            <a:ext cx="6929438" cy="36000"/>
          </a:xfrm>
          <a:prstGeom prst="rect">
            <a:avLst/>
          </a:prstGeom>
          <a:solidFill>
            <a:srgbClr val="4C7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011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4852" r="35336"/>
          <a:stretch/>
        </p:blipFill>
        <p:spPr bwMode="auto">
          <a:xfrm>
            <a:off x="-1" y="0"/>
            <a:ext cx="607605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Группа 4"/>
          <p:cNvGrpSpPr/>
          <p:nvPr/>
        </p:nvGrpSpPr>
        <p:grpSpPr>
          <a:xfrm>
            <a:off x="374650" y="3247453"/>
            <a:ext cx="4610100" cy="798766"/>
            <a:chOff x="374650" y="3247453"/>
            <a:chExt cx="4610100" cy="79876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4758D21-1D3D-4C86-A008-EA916322087C}"/>
                </a:ext>
              </a:extLst>
            </p:cNvPr>
            <p:cNvSpPr txBox="1"/>
            <p:nvPr/>
          </p:nvSpPr>
          <p:spPr>
            <a:xfrm>
              <a:off x="374650" y="3247453"/>
              <a:ext cx="46101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000" b="1" dirty="0">
                  <a:solidFill>
                    <a:schemeClr val="bg1"/>
                  </a:solidFill>
                </a:rPr>
                <a:t>CASE STUDY</a:t>
              </a:r>
              <a:endParaRPr lang="ru-RU" sz="4000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476250" y="4000500"/>
              <a:ext cx="1962150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265519" y="435672"/>
            <a:ext cx="5849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rgbClr val="4C7188"/>
                </a:solidFill>
              </a:rPr>
              <a:t>LAUNCH TRACK</a:t>
            </a:r>
            <a:endParaRPr lang="ru-RU" sz="2800" b="1" dirty="0">
              <a:solidFill>
                <a:srgbClr val="4C7188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66509" y="1227992"/>
            <a:ext cx="584924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Бизнес-задачи: </a:t>
            </a:r>
            <a:r>
              <a:rPr lang="ru-RU" dirty="0"/>
              <a:t>определить эффективность позиционирования бренда в социальных сетях, скорректировать коммуникацию с потребителем</a:t>
            </a:r>
          </a:p>
          <a:p>
            <a:endParaRPr lang="ru-RU" dirty="0"/>
          </a:p>
          <a:p>
            <a:r>
              <a:rPr lang="ru-RU" b="1" dirty="0"/>
              <a:t>Исследовательские задачи: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Определить отношение к бренду, динамику его упоминаний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Анализ данных бренда с точки зрения отношения, тем обсуждений, влиятельных платформ, максимального охвата, источников упоминаний, основных драйверов обсуждения, привлекательности для аудитории и т. д.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Анализ негативных отзывов в отношении бренда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Позитивные и негативные атрибуты продуктов бренда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  <a:p>
            <a:r>
              <a:rPr lang="ru-RU" b="1" dirty="0"/>
              <a:t>Метод</a:t>
            </a:r>
            <a:r>
              <a:rPr lang="ru-RU" dirty="0"/>
              <a:t>: аналитика социальных медиа</a:t>
            </a:r>
          </a:p>
          <a:p>
            <a:endParaRPr lang="ru-RU" dirty="0"/>
          </a:p>
          <a:p>
            <a:r>
              <a:rPr lang="ru-RU" b="1" dirty="0"/>
              <a:t>Сроки</a:t>
            </a:r>
            <a:r>
              <a:rPr lang="ru-RU" dirty="0"/>
              <a:t>: 10-15 рабочих дней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88493" r="-170" b="82094"/>
          <a:stretch/>
        </p:blipFill>
        <p:spPr bwMode="auto">
          <a:xfrm>
            <a:off x="10767647" y="0"/>
            <a:ext cx="1424353" cy="1227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62307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id="{7170D7A4-97F9-45AC-9924-3BB25C5B0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-24064"/>
            <a:ext cx="121979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00AE2374-961B-4C6A-8EE5-2CF76BF2BE6D}"/>
              </a:ext>
            </a:extLst>
          </p:cNvPr>
          <p:cNvSpPr txBox="1">
            <a:spLocks/>
          </p:cNvSpPr>
          <p:nvPr/>
        </p:nvSpPr>
        <p:spPr>
          <a:xfrm>
            <a:off x="1333500" y="504000"/>
            <a:ext cx="1051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r">
              <a:defRPr sz="4000" b="1">
                <a:solidFill>
                  <a:srgbClr val="4C7188"/>
                </a:solidFill>
              </a:defRPr>
            </a:lvl1pPr>
          </a:lstStyle>
          <a:p>
            <a:r>
              <a:rPr lang="ru-RU" dirty="0"/>
              <a:t>Основные индексы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A6149C2-DBE8-405E-8032-2A89DCC735E4}"/>
              </a:ext>
            </a:extLst>
          </p:cNvPr>
          <p:cNvGrpSpPr/>
          <p:nvPr/>
        </p:nvGrpSpPr>
        <p:grpSpPr>
          <a:xfrm>
            <a:off x="8267205" y="2048034"/>
            <a:ext cx="4339214" cy="3857328"/>
            <a:chOff x="3600267" y="2818647"/>
            <a:chExt cx="4339214" cy="3857328"/>
          </a:xfrm>
        </p:grpSpPr>
        <p:graphicFrame>
          <p:nvGraphicFramePr>
            <p:cNvPr id="11" name="Объект 5">
              <a:extLst>
                <a:ext uri="{FF2B5EF4-FFF2-40B4-BE49-F238E27FC236}">
                  <a16:creationId xmlns:a16="http://schemas.microsoft.com/office/drawing/2014/main" id="{D9D7458A-E5D9-48EB-BD47-AC5DC6C5DFC0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3600267" y="2818647"/>
            <a:ext cx="4339214" cy="385732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4FE9BCCB-3FF1-417C-B961-6EAB736B19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3520"/>
            <a:stretch/>
          </p:blipFill>
          <p:spPr>
            <a:xfrm>
              <a:off x="6669896" y="5121603"/>
              <a:ext cx="527853" cy="456486"/>
            </a:xfrm>
            <a:prstGeom prst="rect">
              <a:avLst/>
            </a:prstGeom>
          </p:spPr>
        </p:pic>
        <p:pic>
          <p:nvPicPr>
            <p:cNvPr id="13" name="Picture 13">
              <a:extLst>
                <a:ext uri="{FF2B5EF4-FFF2-40B4-BE49-F238E27FC236}">
                  <a16:creationId xmlns:a16="http://schemas.microsoft.com/office/drawing/2014/main" id="{44585F45-0961-4648-A52C-89701868B7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7513" t="2528" r="18315" b="22753"/>
            <a:stretch/>
          </p:blipFill>
          <p:spPr>
            <a:xfrm>
              <a:off x="4689877" y="4995139"/>
              <a:ext cx="434340" cy="512525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B5315366-4E99-4A28-8056-C41A48A23C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489" t="2259" r="5432" b="15947"/>
            <a:stretch/>
          </p:blipFill>
          <p:spPr>
            <a:xfrm flipH="1">
              <a:off x="5102649" y="3403915"/>
              <a:ext cx="457490" cy="420074"/>
            </a:xfrm>
            <a:prstGeom prst="rect">
              <a:avLst/>
            </a:prstGeom>
          </p:spPr>
        </p:pic>
      </p:grpSp>
      <p:sp>
        <p:nvSpPr>
          <p:cNvPr id="17" name="Rectangle 30">
            <a:extLst>
              <a:ext uri="{FF2B5EF4-FFF2-40B4-BE49-F238E27FC236}">
                <a16:creationId xmlns:a16="http://schemas.microsoft.com/office/drawing/2014/main" id="{0C2B5751-A61B-4243-9EF2-94050400AABA}"/>
              </a:ext>
            </a:extLst>
          </p:cNvPr>
          <p:cNvSpPr/>
          <p:nvPr/>
        </p:nvSpPr>
        <p:spPr>
          <a:xfrm>
            <a:off x="9080219" y="1739950"/>
            <a:ext cx="2688000" cy="338554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Type of content split</a:t>
            </a:r>
            <a:endParaRPr lang="ru-RU" sz="1600" b="1" dirty="0">
              <a:solidFill>
                <a:schemeClr val="tx1"/>
              </a:solidFill>
            </a:endParaRPr>
          </a:p>
        </p:txBody>
      </p:sp>
      <p:graphicFrame>
        <p:nvGraphicFramePr>
          <p:cNvPr id="18" name="Объект 4">
            <a:extLst>
              <a:ext uri="{FF2B5EF4-FFF2-40B4-BE49-F238E27FC236}">
                <a16:creationId xmlns:a16="http://schemas.microsoft.com/office/drawing/2014/main" id="{6DB95C2E-1740-4298-B7FD-ECC88C6B03E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0136192"/>
              </p:ext>
            </p:extLst>
          </p:nvPr>
        </p:nvGraphicFramePr>
        <p:xfrm>
          <a:off x="2776763" y="1625341"/>
          <a:ext cx="5707555" cy="470271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7555">
                  <a:extLst>
                    <a:ext uri="{9D8B030D-6E8A-4147-A177-3AD203B41FA5}">
                      <a16:colId xmlns:a16="http://schemas.microsoft.com/office/drawing/2014/main" val="282534735"/>
                    </a:ext>
                  </a:extLst>
                </a:gridCol>
              </a:tblGrid>
              <a:tr h="483482">
                <a:tc>
                  <a:txBody>
                    <a:bodyPr/>
                    <a:lstStyle/>
                    <a:p>
                      <a:endParaRPr lang="ru-RU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+mn-lt"/>
                        </a:rPr>
                        <a:t>Brand mentions</a:t>
                      </a:r>
                      <a:endParaRPr lang="ru-RU" sz="1100" b="0" i="1" dirty="0"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87906976"/>
                  </a:ext>
                </a:extLst>
              </a:tr>
              <a:tr h="483482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Captured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latin typeface="+mn-lt"/>
                        </a:rPr>
                        <a:t> Raw Data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+mn-lt"/>
                        </a:rPr>
                        <a:t> –</a:t>
                      </a:r>
                      <a:r>
                        <a:rPr lang="ru-RU" sz="1600" baseline="0" dirty="0">
                          <a:solidFill>
                            <a:schemeClr val="tx1"/>
                          </a:solidFill>
                          <a:latin typeface="+mn-lt"/>
                        </a:rPr>
                        <a:t>  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+mn-lt"/>
                        </a:rPr>
                        <a:t>including all messages</a:t>
                      </a:r>
                      <a:endParaRPr lang="ru-RU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52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588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482"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</a:rPr>
                        <a:t>The</a:t>
                      </a:r>
                      <a:r>
                        <a:rPr lang="en-US" sz="1600" b="1" kern="1200" baseline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</a:rPr>
                        <a:t>Amount</a:t>
                      </a:r>
                      <a:r>
                        <a:rPr lang="en-US" sz="1600" b="1" kern="1200" baseline="0" dirty="0">
                          <a:solidFill>
                            <a:schemeClr val="tx1"/>
                          </a:solidFill>
                          <a:latin typeface="+mn-lt"/>
                        </a:rPr>
                        <a:t> of 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</a:rPr>
                        <a:t>Relevant Post</a:t>
                      </a:r>
                      <a:r>
                        <a:rPr lang="ru-RU" sz="1600" b="1" kern="1200" dirty="0">
                          <a:solidFill>
                            <a:schemeClr val="tx1"/>
                          </a:solidFill>
                          <a:latin typeface="+mn-lt"/>
                        </a:rPr>
                        <a:t>s</a:t>
                      </a:r>
                      <a:endParaRPr lang="en-US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093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2265">
                <a:tc>
                  <a:txBody>
                    <a:bodyPr/>
                    <a:lstStyle/>
                    <a:p>
                      <a:r>
                        <a:rPr lang="en-US" sz="1600" b="1" baseline="0" dirty="0">
                          <a:solidFill>
                            <a:schemeClr val="tx1"/>
                          </a:solidFill>
                          <a:latin typeface="+mn-lt"/>
                        </a:rPr>
                        <a:t>Max Coverage (or OTS)</a:t>
                      </a:r>
                    </a:p>
                    <a:p>
                      <a:r>
                        <a:rPr lang="en-US" sz="16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r>
                        <a:rPr lang="ru-RU" sz="16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16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subscribers' sum of all 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authors</a:t>
                      </a:r>
                      <a:r>
                        <a:rPr lang="en-US" sz="16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n-lt"/>
                        </a:rPr>
                        <a:t>4 524 165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0010274"/>
                  </a:ext>
                </a:extLst>
              </a:tr>
              <a:tr h="483482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baseline="0" dirty="0">
                          <a:solidFill>
                            <a:schemeClr val="tx1"/>
                          </a:solidFill>
                          <a:latin typeface="+mn-lt"/>
                        </a:rPr>
                        <a:t>Rate of Return</a:t>
                      </a:r>
                      <a:r>
                        <a:rPr lang="en-US" sz="1600" kern="1200" baseline="0" dirty="0">
                          <a:solidFill>
                            <a:schemeClr val="tx1"/>
                          </a:solidFill>
                          <a:latin typeface="+mn-lt"/>
                        </a:rPr>
                        <a:t> –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single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message coverage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3482"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</a:rPr>
                        <a:t>Engagement</a:t>
                      </a:r>
                      <a:r>
                        <a:rPr lang="en-US" sz="1600" kern="1200" baseline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</a:rPr>
                        <a:t>– </a:t>
                      </a:r>
                      <a:r>
                        <a:rPr lang="en-US" sz="1600" kern="1200" baseline="0" dirty="0">
                          <a:solidFill>
                            <a:schemeClr val="tx1"/>
                          </a:solidFill>
                          <a:latin typeface="+mn-lt"/>
                        </a:rPr>
                        <a:t>the amount of comments, likes, and message reposts</a:t>
                      </a:r>
                      <a:endParaRPr lang="ru-RU" sz="1600" b="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467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44000">
                <a:tc>
                  <a:txBody>
                    <a:bodyPr/>
                    <a:lstStyle/>
                    <a:p>
                      <a:pPr marL="2114550" lvl="4" indent="-285750" algn="l" defTabSz="685800" rtl="0" eaLnBrk="1" fontAlgn="ctr" latinLnBrk="0" hangingPunct="1">
                        <a:buFont typeface="Arial" panose="020B0604020202020204" pitchFamily="34" charset="0"/>
                        <a:buChar char="•"/>
                      </a:pPr>
                      <a:endParaRPr lang="ru-RU" sz="1600" b="1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1043775"/>
                  </a:ext>
                </a:extLst>
              </a:tr>
              <a:tr h="483482"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</a:rPr>
                        <a:t>Involvement</a:t>
                      </a:r>
                      <a:r>
                        <a:rPr lang="en-US" sz="1600" b="1" kern="1200" baseline="0" dirty="0">
                          <a:solidFill>
                            <a:schemeClr val="tx1"/>
                          </a:solidFill>
                          <a:latin typeface="+mn-lt"/>
                        </a:rPr>
                        <a:t> Rate</a:t>
                      </a:r>
                      <a:r>
                        <a:rPr lang="en-US" sz="1600" kern="1200" baseline="0" dirty="0">
                          <a:solidFill>
                            <a:schemeClr val="tx1"/>
                          </a:solidFill>
                          <a:latin typeface="+mn-lt"/>
                        </a:rPr>
                        <a:t> – share of active subscribers among max coverage (% of active subscribers)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1,01%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9" name="Диаграмма 18">
            <a:extLst>
              <a:ext uri="{FF2B5EF4-FFF2-40B4-BE49-F238E27FC236}">
                <a16:creationId xmlns:a16="http://schemas.microsoft.com/office/drawing/2014/main" id="{26DD0AD3-AAA7-4D3A-A73C-2A571EE325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635058"/>
              </p:ext>
            </p:extLst>
          </p:nvPr>
        </p:nvGraphicFramePr>
        <p:xfrm>
          <a:off x="2635774" y="3849691"/>
          <a:ext cx="7133813" cy="27864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2D82F3D-1584-4DC9-A972-3195FF472FA8}"/>
              </a:ext>
            </a:extLst>
          </p:cNvPr>
          <p:cNvSpPr/>
          <p:nvPr/>
        </p:nvSpPr>
        <p:spPr>
          <a:xfrm>
            <a:off x="4919662" y="1153671"/>
            <a:ext cx="6929438" cy="36000"/>
          </a:xfrm>
          <a:prstGeom prst="rect">
            <a:avLst/>
          </a:prstGeom>
          <a:solidFill>
            <a:srgbClr val="4C7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0496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4265A877-B0CF-4070-965E-1432B7402760}"/>
              </a:ext>
            </a:extLst>
          </p:cNvPr>
          <p:cNvGrpSpPr/>
          <p:nvPr/>
        </p:nvGrpSpPr>
        <p:grpSpPr>
          <a:xfrm>
            <a:off x="3999073" y="1286648"/>
            <a:ext cx="5263497" cy="3382665"/>
            <a:chOff x="-309892" y="1667885"/>
            <a:chExt cx="5263497" cy="3382665"/>
          </a:xfrm>
        </p:grpSpPr>
        <p:graphicFrame>
          <p:nvGraphicFramePr>
            <p:cNvPr id="46" name="Объект 1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926521789"/>
                </p:ext>
              </p:extLst>
            </p:nvPr>
          </p:nvGraphicFramePr>
          <p:xfrm>
            <a:off x="-309892" y="1930550"/>
            <a:ext cx="5263497" cy="312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pic>
          <p:nvPicPr>
            <p:cNvPr id="51" name="Picture 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32978" y="1700489"/>
              <a:ext cx="433999" cy="426635"/>
            </a:xfrm>
            <a:prstGeom prst="rect">
              <a:avLst/>
            </a:prstGeom>
          </p:spPr>
        </p:pic>
        <p:pic>
          <p:nvPicPr>
            <p:cNvPr id="52" name="Picture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6218" y="3216456"/>
              <a:ext cx="432000" cy="450091"/>
            </a:xfrm>
            <a:prstGeom prst="rect">
              <a:avLst/>
            </a:prstGeom>
          </p:spPr>
        </p:pic>
        <p:pic>
          <p:nvPicPr>
            <p:cNvPr id="59" name="Picture 14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46294" y="2818443"/>
              <a:ext cx="500324" cy="493781"/>
            </a:xfrm>
            <a:prstGeom prst="rect">
              <a:avLst/>
            </a:prstGeom>
          </p:spPr>
        </p:pic>
        <p:pic>
          <p:nvPicPr>
            <p:cNvPr id="60" name="Picture 15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3147" y="1667885"/>
              <a:ext cx="504627" cy="525331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1125203" y="3239795"/>
              <a:ext cx="2444097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2400" dirty="0">
                  <a:solidFill>
                    <a:schemeClr val="tx2"/>
                  </a:solidFill>
                  <a:latin typeface="+mj-lt"/>
                </a:rPr>
                <a:t>Упоминания</a:t>
              </a: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FEF01FAE-0A08-4CEE-8B1D-FB754925C5E9}"/>
              </a:ext>
            </a:extLst>
          </p:cNvPr>
          <p:cNvGrpSpPr/>
          <p:nvPr/>
        </p:nvGrpSpPr>
        <p:grpSpPr>
          <a:xfrm>
            <a:off x="641737" y="3428953"/>
            <a:ext cx="5263497" cy="3369408"/>
            <a:chOff x="3729177" y="1681142"/>
            <a:chExt cx="5263497" cy="3369408"/>
          </a:xfrm>
        </p:grpSpPr>
        <p:graphicFrame>
          <p:nvGraphicFramePr>
            <p:cNvPr id="47" name="Объект 1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789319612"/>
                </p:ext>
              </p:extLst>
            </p:nvPr>
          </p:nvGraphicFramePr>
          <p:xfrm>
            <a:off x="3729177" y="1930550"/>
            <a:ext cx="5263497" cy="312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pic>
          <p:nvPicPr>
            <p:cNvPr id="77" name="Picture 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91769" y="1681142"/>
              <a:ext cx="433999" cy="426635"/>
            </a:xfrm>
            <a:prstGeom prst="rect">
              <a:avLst/>
            </a:prstGeom>
          </p:spPr>
        </p:pic>
        <p:pic>
          <p:nvPicPr>
            <p:cNvPr id="78" name="Picture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09775" y="2869410"/>
              <a:ext cx="432000" cy="450091"/>
            </a:xfrm>
            <a:prstGeom prst="rect">
              <a:avLst/>
            </a:prstGeom>
          </p:spPr>
        </p:pic>
        <p:pic>
          <p:nvPicPr>
            <p:cNvPr id="79" name="Picture 14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53312" y="4110236"/>
              <a:ext cx="500324" cy="493781"/>
            </a:xfrm>
            <a:prstGeom prst="rect">
              <a:avLst/>
            </a:prstGeom>
          </p:spPr>
        </p:pic>
        <p:pic>
          <p:nvPicPr>
            <p:cNvPr id="80" name="Picture 15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61168" y="1930550"/>
              <a:ext cx="504627" cy="525331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>
              <a:off x="5138876" y="3266626"/>
              <a:ext cx="2444097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2400" dirty="0">
                  <a:solidFill>
                    <a:schemeClr val="tx2"/>
                  </a:solidFill>
                  <a:latin typeface="+mj-lt"/>
                </a:rPr>
                <a:t>Подписчики</a:t>
              </a: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9BDBCF53-4160-4ECA-9A76-8DCE37C15677}"/>
              </a:ext>
            </a:extLst>
          </p:cNvPr>
          <p:cNvGrpSpPr/>
          <p:nvPr/>
        </p:nvGrpSpPr>
        <p:grpSpPr>
          <a:xfrm>
            <a:off x="5004648" y="4331889"/>
            <a:ext cx="3919802" cy="2692503"/>
            <a:chOff x="6756269" y="2608466"/>
            <a:chExt cx="3919802" cy="2692503"/>
          </a:xfrm>
        </p:grpSpPr>
        <p:graphicFrame>
          <p:nvGraphicFramePr>
            <p:cNvPr id="48" name="Объект 1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295124222"/>
                </p:ext>
              </p:extLst>
            </p:nvPr>
          </p:nvGraphicFramePr>
          <p:xfrm>
            <a:off x="6756269" y="2983009"/>
            <a:ext cx="3919802" cy="231796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pic>
          <p:nvPicPr>
            <p:cNvPr id="81" name="Picture 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98396" y="2608466"/>
              <a:ext cx="433999" cy="426635"/>
            </a:xfrm>
            <a:prstGeom prst="rect">
              <a:avLst/>
            </a:prstGeom>
          </p:spPr>
        </p:pic>
        <p:pic>
          <p:nvPicPr>
            <p:cNvPr id="82" name="Picture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41732" y="4359507"/>
              <a:ext cx="432000" cy="450091"/>
            </a:xfrm>
            <a:prstGeom prst="rect">
              <a:avLst/>
            </a:prstGeom>
          </p:spPr>
        </p:pic>
        <p:pic>
          <p:nvPicPr>
            <p:cNvPr id="83" name="Picture 14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84729" y="2886444"/>
              <a:ext cx="500324" cy="493781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7494121" y="3944558"/>
              <a:ext cx="2444097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2000" dirty="0">
                  <a:solidFill>
                    <a:schemeClr val="tx2"/>
                  </a:solidFill>
                  <a:latin typeface="+mj-lt"/>
                </a:rPr>
                <a:t>Вовлечение</a:t>
              </a:r>
            </a:p>
          </p:txBody>
        </p:sp>
      </p:grp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D9B12981-AEE1-40B9-B02C-7059934CA442}"/>
              </a:ext>
            </a:extLst>
          </p:cNvPr>
          <p:cNvSpPr txBox="1">
            <a:spLocks/>
          </p:cNvSpPr>
          <p:nvPr/>
        </p:nvSpPr>
        <p:spPr>
          <a:xfrm>
            <a:off x="1333500" y="513466"/>
            <a:ext cx="1051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r">
              <a:defRPr sz="4000" b="1">
                <a:solidFill>
                  <a:srgbClr val="4C7188"/>
                </a:solidFill>
              </a:defRPr>
            </a:lvl1pPr>
          </a:lstStyle>
          <a:p>
            <a:r>
              <a:rPr lang="ru-RU" dirty="0"/>
              <a:t>Активность на платформах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49BD0E42-4AB9-48D6-9B69-90DA0E55AD33}"/>
              </a:ext>
            </a:extLst>
          </p:cNvPr>
          <p:cNvSpPr/>
          <p:nvPr/>
        </p:nvSpPr>
        <p:spPr>
          <a:xfrm>
            <a:off x="4919662" y="1153671"/>
            <a:ext cx="6929438" cy="36000"/>
          </a:xfrm>
          <a:prstGeom prst="rect">
            <a:avLst/>
          </a:prstGeom>
          <a:solidFill>
            <a:srgbClr val="4C7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6" name="Table 13">
            <a:extLst>
              <a:ext uri="{FF2B5EF4-FFF2-40B4-BE49-F238E27FC236}">
                <a16:creationId xmlns:a16="http://schemas.microsoft.com/office/drawing/2014/main" id="{5752DD59-F2B1-4FC8-AB62-7FE617A4D2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2395522"/>
              </p:ext>
            </p:extLst>
          </p:nvPr>
        </p:nvGraphicFramePr>
        <p:xfrm>
          <a:off x="9101444" y="1399319"/>
          <a:ext cx="2847366" cy="4754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193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872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recipes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discussion of product characteristics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discussion of healthy nutrition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Mainly recipes, low level of discussions and low engagement</a:t>
                      </a:r>
                    </a:p>
                    <a:p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Recipes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Advertising</a:t>
                      </a:r>
                    </a:p>
                    <a:p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Review on products characteristic and ways of usage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8" name="Рисунок 5">
            <a:extLst>
              <a:ext uri="{FF2B5EF4-FFF2-40B4-BE49-F238E27FC236}">
                <a16:creationId xmlns:a16="http://schemas.microsoft.com/office/drawing/2014/main" id="{D172DCEA-E1E5-489C-A1BE-35B8546FB1A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873" y="4147914"/>
            <a:ext cx="469307" cy="46930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5B449E3-4B10-41F3-A972-38C9B212B35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749" y="2963920"/>
            <a:ext cx="465033" cy="465033"/>
          </a:xfrm>
          <a:prstGeom prst="rect">
            <a:avLst/>
          </a:prstGeom>
        </p:spPr>
      </p:pic>
      <p:pic>
        <p:nvPicPr>
          <p:cNvPr id="30" name="Рисунок 13">
            <a:extLst>
              <a:ext uri="{FF2B5EF4-FFF2-40B4-BE49-F238E27FC236}">
                <a16:creationId xmlns:a16="http://schemas.microsoft.com/office/drawing/2014/main" id="{803A8785-0325-48CF-920C-7608F029AA9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749" y="1736816"/>
            <a:ext cx="475360" cy="475360"/>
          </a:xfrm>
          <a:prstGeom prst="rect">
            <a:avLst/>
          </a:prstGeom>
        </p:spPr>
      </p:pic>
      <p:pic>
        <p:nvPicPr>
          <p:cNvPr id="31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1F074EFE-3EB0-46DE-93B8-3A75D5BCA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212" y="5177914"/>
            <a:ext cx="938433" cy="34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ÐÐ¾ÑÐ¾Ð¶ÐµÐµ Ð¸Ð·Ð¾Ð±ÑÐ°Ð¶ÐµÐ½Ð¸Ðµ">
            <a:extLst>
              <a:ext uri="{FF2B5EF4-FFF2-40B4-BE49-F238E27FC236}">
                <a16:creationId xmlns:a16="http://schemas.microsoft.com/office/drawing/2014/main" id="{AFA5311F-6325-47C4-AC1F-7DD0747E57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87" r="-12" b="37671"/>
          <a:stretch/>
        </p:blipFill>
        <p:spPr bwMode="auto">
          <a:xfrm>
            <a:off x="9148555" y="5591318"/>
            <a:ext cx="927090" cy="219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436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79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9" name="Диаграмма 18"/>
          <p:cNvGraphicFramePr/>
          <p:nvPr/>
        </p:nvGraphicFramePr>
        <p:xfrm>
          <a:off x="2700470" y="1690689"/>
          <a:ext cx="9172442" cy="2789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4758D21-1D3D-4C86-A008-EA916322087C}"/>
              </a:ext>
            </a:extLst>
          </p:cNvPr>
          <p:cNvSpPr txBox="1"/>
          <p:nvPr/>
        </p:nvSpPr>
        <p:spPr>
          <a:xfrm>
            <a:off x="3479469" y="504253"/>
            <a:ext cx="83934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ru-RU" sz="4000" b="1" dirty="0">
                <a:solidFill>
                  <a:srgbClr val="4C7188"/>
                </a:solidFill>
              </a:rPr>
              <a:t>Динамика упоминаний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8E06573-0944-43CF-AD3F-D7D4E4BA3609}"/>
              </a:ext>
            </a:extLst>
          </p:cNvPr>
          <p:cNvSpPr/>
          <p:nvPr/>
        </p:nvSpPr>
        <p:spPr>
          <a:xfrm>
            <a:off x="4943475" y="1271588"/>
            <a:ext cx="6929438" cy="36000"/>
          </a:xfrm>
          <a:prstGeom prst="rect">
            <a:avLst/>
          </a:prstGeom>
          <a:solidFill>
            <a:srgbClr val="4C7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DB0710A6-DD40-46EF-8CA5-50FAD988D8CE}"/>
              </a:ext>
            </a:extLst>
          </p:cNvPr>
          <p:cNvSpPr txBox="1">
            <a:spLocks/>
          </p:cNvSpPr>
          <p:nvPr/>
        </p:nvSpPr>
        <p:spPr>
          <a:xfrm>
            <a:off x="2903637" y="2038721"/>
            <a:ext cx="1925408" cy="1138844"/>
          </a:xfrm>
          <a:prstGeom prst="rect">
            <a:avLst/>
          </a:prstGeom>
          <a:ln w="9525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400" dirty="0">
                <a:solidFill>
                  <a:prstClr val="black"/>
                </a:solidFill>
              </a:rPr>
              <a:t>Посты пользователей с мероприятия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110" y="2038721"/>
            <a:ext cx="918527" cy="1147391"/>
          </a:xfrm>
          <a:prstGeom prst="rect">
            <a:avLst/>
          </a:prstGeom>
        </p:spPr>
      </p:pic>
      <p:graphicFrame>
        <p:nvGraphicFramePr>
          <p:cNvPr id="20" name="Диаграмма 19"/>
          <p:cNvGraphicFramePr/>
          <p:nvPr/>
        </p:nvGraphicFramePr>
        <p:xfrm>
          <a:off x="2529556" y="2922661"/>
          <a:ext cx="9342518" cy="31448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9DE888FE-32EA-4934-92C0-3B096A76C8BE}"/>
              </a:ext>
            </a:extLst>
          </p:cNvPr>
          <p:cNvSpPr txBox="1"/>
          <p:nvPr/>
        </p:nvSpPr>
        <p:spPr>
          <a:xfrm>
            <a:off x="1659820" y="5912308"/>
            <a:ext cx="3875242" cy="738664"/>
          </a:xfrm>
          <a:prstGeom prst="rect">
            <a:avLst/>
          </a:prstGeom>
          <a:ln>
            <a:solidFill>
              <a:srgbClr val="39546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ru-RU" sz="1400" b="1" dirty="0">
                <a:solidFill>
                  <a:srgbClr val="395465"/>
                </a:solidFill>
              </a:rPr>
              <a:t>Пики и спады</a:t>
            </a:r>
          </a:p>
          <a:p>
            <a:pPr marL="285750" indent="-285750" algn="r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395465"/>
                </a:solidFill>
              </a:rPr>
              <a:t>Анализ пиков и спадов сообщений. </a:t>
            </a:r>
          </a:p>
          <a:p>
            <a:pPr marL="285750" indent="-285750" algn="r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395465"/>
                </a:solidFill>
              </a:rPr>
              <a:t>Выявление причин и инфоповодов</a:t>
            </a:r>
          </a:p>
        </p:txBody>
      </p:sp>
      <p:pic>
        <p:nvPicPr>
          <p:cNvPr id="14" name="Picture 35">
            <a:extLst>
              <a:ext uri="{FF2B5EF4-FFF2-40B4-BE49-F238E27FC236}">
                <a16:creationId xmlns:a16="http://schemas.microsoft.com/office/drawing/2014/main" id="{0E568680-2336-4EB5-97E9-FE3C57619ED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7" t="26465" r="12626" b="25051"/>
          <a:stretch/>
        </p:blipFill>
        <p:spPr>
          <a:xfrm>
            <a:off x="1765361" y="6074020"/>
            <a:ext cx="705364" cy="490688"/>
          </a:xfrm>
          <a:prstGeom prst="rect">
            <a:avLst/>
          </a:prstGeom>
          <a:ln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4CED5CF-5934-4E77-903E-ECB928A6E1E9}"/>
              </a:ext>
            </a:extLst>
          </p:cNvPr>
          <p:cNvSpPr txBox="1"/>
          <p:nvPr/>
        </p:nvSpPr>
        <p:spPr>
          <a:xfrm>
            <a:off x="6539617" y="5912308"/>
            <a:ext cx="3517244" cy="738664"/>
          </a:xfrm>
          <a:prstGeom prst="rect">
            <a:avLst/>
          </a:prstGeom>
          <a:ln>
            <a:solidFill>
              <a:srgbClr val="39546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ru-RU" sz="1400" b="1" dirty="0">
                <a:solidFill>
                  <a:srgbClr val="395465"/>
                </a:solidFill>
              </a:rPr>
              <a:t>Конкуренты</a:t>
            </a:r>
          </a:p>
          <a:p>
            <a:pPr marL="285750" indent="-285750" algn="r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395465"/>
                </a:solidFill>
              </a:rPr>
              <a:t>Выявление общих тенденций</a:t>
            </a:r>
          </a:p>
          <a:p>
            <a:pPr marL="285750" indent="-285750" algn="r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395465"/>
                </a:solidFill>
              </a:rPr>
              <a:t>Сравнение динамики  </a:t>
            </a:r>
          </a:p>
        </p:txBody>
      </p:sp>
      <p:pic>
        <p:nvPicPr>
          <p:cNvPr id="18" name="Picture 46">
            <a:extLst>
              <a:ext uri="{FF2B5EF4-FFF2-40B4-BE49-F238E27FC236}">
                <a16:creationId xmlns:a16="http://schemas.microsoft.com/office/drawing/2014/main" id="{0DF019FA-FADC-460A-8DDE-23B18D9272F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0" t="10101" r="7172" b="24444"/>
          <a:stretch/>
        </p:blipFill>
        <p:spPr>
          <a:xfrm>
            <a:off x="6539617" y="5965048"/>
            <a:ext cx="883678" cy="66584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0072569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>
            <a:extLst>
              <a:ext uri="{FF2B5EF4-FFF2-40B4-BE49-F238E27FC236}">
                <a16:creationId xmlns:a16="http://schemas.microsoft.com/office/drawing/2014/main" id="{3463E74C-088F-491F-B053-B581269A6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-24064"/>
            <a:ext cx="121979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Объект 2"/>
          <p:cNvSpPr txBox="1">
            <a:spLocks/>
          </p:cNvSpPr>
          <p:nvPr/>
        </p:nvSpPr>
        <p:spPr>
          <a:xfrm>
            <a:off x="1994023" y="2448806"/>
            <a:ext cx="3380176" cy="33995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400" b="1" dirty="0">
                <a:solidFill>
                  <a:srgbClr val="FF0000"/>
                </a:solidFill>
              </a:rPr>
              <a:t>Negative posts </a:t>
            </a:r>
            <a:r>
              <a:rPr lang="en-US" sz="1400" b="1" dirty="0"/>
              <a:t>refer to: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1400" dirty="0"/>
              <a:t>Topic / attribute A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1400" dirty="0"/>
              <a:t>Topic / attribute B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1400" dirty="0"/>
              <a:t>Topic / attribute C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1400" dirty="0"/>
              <a:t>Topic / attribute D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1400" dirty="0"/>
              <a:t>Topic / attribute E</a:t>
            </a:r>
          </a:p>
          <a:p>
            <a:pPr marL="457200" lvl="1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1400" b="1" dirty="0"/>
          </a:p>
          <a:p>
            <a:pPr lvl="1">
              <a:lnSpc>
                <a:spcPct val="150000"/>
              </a:lnSpc>
              <a:spcBef>
                <a:spcPts val="0"/>
              </a:spcBef>
            </a:pPr>
            <a:endParaRPr lang="en-US" sz="1400" dirty="0"/>
          </a:p>
        </p:txBody>
      </p:sp>
      <p:sp>
        <p:nvSpPr>
          <p:cNvPr id="19" name="Объект 2">
            <a:extLst>
              <a:ext uri="{FF2B5EF4-FFF2-40B4-BE49-F238E27FC236}">
                <a16:creationId xmlns:a16="http://schemas.microsoft.com/office/drawing/2014/main" id="{17CB5E5C-E9DD-46FC-838F-14F94C045869}"/>
              </a:ext>
            </a:extLst>
          </p:cNvPr>
          <p:cNvSpPr txBox="1">
            <a:spLocks/>
          </p:cNvSpPr>
          <p:nvPr/>
        </p:nvSpPr>
        <p:spPr>
          <a:xfrm>
            <a:off x="8657924" y="2370668"/>
            <a:ext cx="3030494" cy="18096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400" b="1" dirty="0">
                <a:solidFill>
                  <a:schemeClr val="accent6"/>
                </a:solidFill>
              </a:rPr>
              <a:t>Positive posts </a:t>
            </a:r>
            <a:r>
              <a:rPr lang="en-US" sz="1400" b="1" dirty="0"/>
              <a:t>more often are related to: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1400" dirty="0"/>
              <a:t>Topic / attribute A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1400" dirty="0"/>
              <a:t>Topic / attribute B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1400" dirty="0"/>
              <a:t>Topic / attribute C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1400" dirty="0"/>
              <a:t>Topic / attribute D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1400" dirty="0"/>
              <a:t>Topic / attribute E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endParaRPr lang="en-US" sz="1400" dirty="0"/>
          </a:p>
          <a:p>
            <a:pPr lvl="1">
              <a:lnSpc>
                <a:spcPct val="150000"/>
              </a:lnSpc>
              <a:spcBef>
                <a:spcPts val="0"/>
              </a:spcBef>
            </a:pPr>
            <a:endParaRPr lang="en-US" sz="1400" dirty="0"/>
          </a:p>
          <a:p>
            <a:pPr lvl="1">
              <a:lnSpc>
                <a:spcPct val="150000"/>
              </a:lnSpc>
              <a:spcBef>
                <a:spcPts val="0"/>
              </a:spcBef>
            </a:pPr>
            <a:endParaRPr lang="en-US" sz="1400" dirty="0"/>
          </a:p>
          <a:p>
            <a:pPr lvl="1">
              <a:lnSpc>
                <a:spcPct val="150000"/>
              </a:lnSpc>
              <a:spcBef>
                <a:spcPts val="0"/>
              </a:spcBef>
            </a:pPr>
            <a:endParaRPr lang="en-US" sz="1200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ru-RU" sz="1200" dirty="0">
              <a:solidFill>
                <a:srgbClr val="FF0000"/>
              </a:solidFill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00AE2374-961B-4C6A-8EE5-2CF76BF2BE6D}"/>
              </a:ext>
            </a:extLst>
          </p:cNvPr>
          <p:cNvSpPr txBox="1">
            <a:spLocks/>
          </p:cNvSpPr>
          <p:nvPr/>
        </p:nvSpPr>
        <p:spPr>
          <a:xfrm>
            <a:off x="1306813" y="420946"/>
            <a:ext cx="1051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r">
              <a:defRPr sz="4000" b="1">
                <a:solidFill>
                  <a:srgbClr val="4C7188"/>
                </a:solidFill>
              </a:defRPr>
            </a:lvl1pPr>
          </a:lstStyle>
          <a:p>
            <a:r>
              <a:rPr lang="ru-RU" dirty="0"/>
              <a:t>Тональность упоминаний</a:t>
            </a: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F67A2646-9C07-4F15-95E9-BD7870B05409}"/>
              </a:ext>
            </a:extLst>
          </p:cNvPr>
          <p:cNvGrpSpPr/>
          <p:nvPr/>
        </p:nvGrpSpPr>
        <p:grpSpPr>
          <a:xfrm>
            <a:off x="4100419" y="1668589"/>
            <a:ext cx="5422396" cy="4267201"/>
            <a:chOff x="-332462" y="1646364"/>
            <a:chExt cx="5422396" cy="4267201"/>
          </a:xfrm>
        </p:grpSpPr>
        <p:graphicFrame>
          <p:nvGraphicFramePr>
            <p:cNvPr id="23" name="Диаграмма 22">
              <a:extLst>
                <a:ext uri="{FF2B5EF4-FFF2-40B4-BE49-F238E27FC236}">
                  <a16:creationId xmlns:a16="http://schemas.microsoft.com/office/drawing/2014/main" id="{056DE351-BAAE-4906-98A6-9EAEFE27B325}"/>
                </a:ext>
              </a:extLst>
            </p:cNvPr>
            <p:cNvGraphicFramePr/>
            <p:nvPr/>
          </p:nvGraphicFramePr>
          <p:xfrm>
            <a:off x="-332462" y="1646364"/>
            <a:ext cx="5422396" cy="426720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1AB32C9-EF29-4ACB-96BB-815593B0E277}"/>
                </a:ext>
              </a:extLst>
            </p:cNvPr>
            <p:cNvSpPr txBox="1"/>
            <p:nvPr/>
          </p:nvSpPr>
          <p:spPr>
            <a:xfrm>
              <a:off x="1249955" y="3008096"/>
              <a:ext cx="23578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/>
                <a:t>Тональность упоминаний пользовательских сообщений</a:t>
              </a:r>
            </a:p>
          </p:txBody>
        </p:sp>
      </p:grpSp>
      <p:cxnSp>
        <p:nvCxnSpPr>
          <p:cNvPr id="25" name="Elbow Connector 21">
            <a:extLst>
              <a:ext uri="{FF2B5EF4-FFF2-40B4-BE49-F238E27FC236}">
                <a16:creationId xmlns:a16="http://schemas.microsoft.com/office/drawing/2014/main" id="{9655A9E0-6D9B-4146-905B-75CB831FE7A6}"/>
              </a:ext>
            </a:extLst>
          </p:cNvPr>
          <p:cNvCxnSpPr>
            <a:cxnSpLocks/>
          </p:cNvCxnSpPr>
          <p:nvPr/>
        </p:nvCxnSpPr>
        <p:spPr>
          <a:xfrm>
            <a:off x="7401531" y="2280822"/>
            <a:ext cx="1693811" cy="364106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id="{3C98BA07-F6B4-4994-A867-134C50FFC23F}"/>
              </a:ext>
            </a:extLst>
          </p:cNvPr>
          <p:cNvCxnSpPr>
            <a:cxnSpLocks/>
          </p:cNvCxnSpPr>
          <p:nvPr/>
        </p:nvCxnSpPr>
        <p:spPr>
          <a:xfrm rot="10800000" flipV="1">
            <a:off x="4380441" y="2205094"/>
            <a:ext cx="2162771" cy="439833"/>
          </a:xfrm>
          <a:prstGeom prst="bentConnector3">
            <a:avLst>
              <a:gd name="adj1" fmla="val 50000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люс 11">
            <a:extLst>
              <a:ext uri="{FF2B5EF4-FFF2-40B4-BE49-F238E27FC236}">
                <a16:creationId xmlns:a16="http://schemas.microsoft.com/office/drawing/2014/main" id="{A65427AC-E7AF-41C5-872D-BAC4C06C1953}"/>
              </a:ext>
            </a:extLst>
          </p:cNvPr>
          <p:cNvSpPr/>
          <p:nvPr/>
        </p:nvSpPr>
        <p:spPr>
          <a:xfrm>
            <a:off x="9413662" y="1955358"/>
            <a:ext cx="540000" cy="507517"/>
          </a:xfrm>
          <a:prstGeom prst="mathPlus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Минус 12">
            <a:extLst>
              <a:ext uri="{FF2B5EF4-FFF2-40B4-BE49-F238E27FC236}">
                <a16:creationId xmlns:a16="http://schemas.microsoft.com/office/drawing/2014/main" id="{65ED11B7-8CA7-4B19-A0A7-799B2EEC542D}"/>
              </a:ext>
            </a:extLst>
          </p:cNvPr>
          <p:cNvSpPr/>
          <p:nvPr/>
        </p:nvSpPr>
        <p:spPr>
          <a:xfrm>
            <a:off x="2861260" y="2115885"/>
            <a:ext cx="540000" cy="404859"/>
          </a:xfrm>
          <a:prstGeom prst="mathMinus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3EF8296-7F68-437F-A598-0A1C94F96C10}"/>
              </a:ext>
            </a:extLst>
          </p:cNvPr>
          <p:cNvSpPr/>
          <p:nvPr/>
        </p:nvSpPr>
        <p:spPr>
          <a:xfrm>
            <a:off x="4919662" y="1153671"/>
            <a:ext cx="6929438" cy="36000"/>
          </a:xfrm>
          <a:prstGeom prst="rect">
            <a:avLst/>
          </a:prstGeom>
          <a:solidFill>
            <a:srgbClr val="4C7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6215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3022</TotalTime>
  <Words>779</Words>
  <Application>Microsoft Office PowerPoint</Application>
  <PresentationFormat>Широкоэкранный</PresentationFormat>
  <Paragraphs>214</Paragraphs>
  <Slides>16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Century Gothic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Maria Nezgovorova</dc:creator>
  <cp:lastModifiedBy>Tatyana Naumova</cp:lastModifiedBy>
  <cp:revision>158</cp:revision>
  <cp:lastPrinted>2018-04-12T07:54:44Z</cp:lastPrinted>
  <dcterms:created xsi:type="dcterms:W3CDTF">2018-04-10T07:24:05Z</dcterms:created>
  <dcterms:modified xsi:type="dcterms:W3CDTF">2021-02-05T13:25:39Z</dcterms:modified>
</cp:coreProperties>
</file>